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9b4f7eaf32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9b4f7eaf32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9b4f7eaf32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9b4f7eaf32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9b4f7eaf32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9b4f7eaf32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9b4f7eaf32_2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9b4f7eaf32_2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9b4f7eaf32_2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9b4f7eaf32_2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9b4f7eaf32_2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9b4f7eaf32_2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9b4f8a4f5d_6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9b4f8a4f5d_6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9b4f8a4f5d_6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9b4f8a4f5d_6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9b4f8a4f5d_6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9b4f8a4f5d_6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9b4f8a4f5d_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9b4f8a4f5d_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9b4f7eaf32_2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g9b4f7eaf32_2_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9b4f8a4f5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2" name="Google Shape;212;g9b4f8a4f5d_1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9b4f7eaf32_2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g9b4f7eaf32_2_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9b4f7eaf3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9b4f7eaf3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9b4f7eaf3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9b4f7eaf3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9b4f7eaf3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9b4f7eaf3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9b4f7eaf3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9b4f7eaf3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9b4f7eaf32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9b4f7eaf32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9b4f7eaf32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9b4f7eaf32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56" name="Google Shape;56;p1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57" name="Google Shape;57;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8" name="Shape 58"/>
        <p:cNvGrpSpPr/>
        <p:nvPr/>
      </p:nvGrpSpPr>
      <p:grpSpPr>
        <a:xfrm>
          <a:off x="0" y="0"/>
          <a:ext cx="0" cy="0"/>
          <a:chOff x="0" y="0"/>
          <a:chExt cx="0" cy="0"/>
        </a:xfrm>
      </p:grpSpPr>
      <p:sp>
        <p:nvSpPr>
          <p:cNvPr id="59" name="Google Shape;59;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0" name="Google Shape;60;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61" name="Google Shape;61;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2" name="Shape 62"/>
        <p:cNvGrpSpPr/>
        <p:nvPr/>
      </p:nvGrpSpPr>
      <p:grpSpPr>
        <a:xfrm>
          <a:off x="0" y="0"/>
          <a:ext cx="0" cy="0"/>
          <a:chOff x="0" y="0"/>
          <a:chExt cx="0" cy="0"/>
        </a:xfrm>
      </p:grpSpPr>
      <p:sp>
        <p:nvSpPr>
          <p:cNvPr id="63" name="Google Shape;63;p16"/>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64" name="Google Shape;64;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7" name="Google Shape;67;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68" name="Google Shape;68;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69" name="Google Shape;69;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72" name="Google Shape;72;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75" name="Google Shape;75;p1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76" name="Google Shape;76;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79" name="Google Shape;79;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21"/>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83" name="Google Shape;83;p21"/>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4" name="Google Shape;84;p21"/>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85" name="Google Shape;85;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88" name="Google Shape;88;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91" name="Google Shape;91;p2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92" name="Google Shape;92;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hyperlink" Target="https://www.ssa.gov/OP_Home/ssact/title18/1860D-11.ht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 Id="rId3" Type="http://schemas.openxmlformats.org/officeDocument/2006/relationships/hyperlink" Target="https://www.lantonlaw.com" TargetMode="External"/><Relationship Id="rId4" Type="http://schemas.openxmlformats.org/officeDocument/2006/relationships/hyperlink" Target="mailto:rlanton@lantonlaw.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3600"/>
              <a:t>Pharmacy Legal Actions: Update On Cases Regarding Pharmacy and PBMs.</a:t>
            </a:r>
            <a:endParaRPr/>
          </a:p>
        </p:txBody>
      </p:sp>
      <p:sp>
        <p:nvSpPr>
          <p:cNvPr id="100" name="Google Shape;100;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2800"/>
              <a:buFont typeface="Arial"/>
              <a:buNone/>
            </a:pPr>
            <a:r>
              <a:rPr lang="en"/>
              <a:t>By Ron Lanton; Principal of Lanton Law</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Antitrust </a:t>
            </a:r>
            <a:endParaRPr/>
          </a:p>
        </p:txBody>
      </p:sp>
      <p:sp>
        <p:nvSpPr>
          <p:cNvPr id="155" name="Google Shape;155;p34"/>
          <p:cNvSpPr txBox="1"/>
          <p:nvPr>
            <p:ph idx="1" type="body"/>
          </p:nvPr>
        </p:nvSpPr>
        <p:spPr>
          <a:xfrm>
            <a:off x="311700" y="1152475"/>
            <a:ext cx="8520600" cy="394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What are the issues?</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PBM pricing (MAC)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PBM mail order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“Preferred pharmacy networks” </a:t>
            </a:r>
            <a:endParaRPr>
              <a:solidFill>
                <a:srgbClr val="000000"/>
              </a:solidFill>
            </a:endParaRPr>
          </a:p>
          <a:p>
            <a:pPr indent="0" lvl="0" marL="0" rtl="0" algn="l">
              <a:spcBef>
                <a:spcPts val="0"/>
              </a:spcBef>
              <a:spcAft>
                <a:spcPts val="0"/>
              </a:spcAft>
              <a:buNone/>
            </a:pPr>
            <a:r>
              <a:rPr lang="en">
                <a:solidFill>
                  <a:srgbClr val="000000"/>
                </a:solidFill>
              </a:rPr>
              <a:t>All of these are issues from the pharmacy perspective involve antitrust. </a:t>
            </a:r>
            <a:endParaRPr>
              <a:solidFill>
                <a:srgbClr val="000000"/>
              </a:solidFill>
            </a:endParaRPr>
          </a:p>
          <a:p>
            <a:pPr indent="0" lvl="0" marL="0" rtl="0" algn="l">
              <a:spcBef>
                <a:spcPts val="0"/>
              </a:spcBef>
              <a:spcAft>
                <a:spcPts val="0"/>
              </a:spcAft>
              <a:buNone/>
            </a:pPr>
            <a:r>
              <a:rPr lang="en">
                <a:solidFill>
                  <a:srgbClr val="000000"/>
                </a:solidFill>
              </a:rPr>
              <a:t>This is not the case in law. In law, these practices by the PBMs are actually seen as encouraging competition and a strong counteract to retail pharmacy monopoly.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How did this happen? There was a shift in the 1970’s towards a policy of getting the greatest amount of goods to the customer, reliably and at the lowest cost. This policy change made businesses that could have been considered antitrust before (such as PBMs) to now be legal. </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Antitrust </a:t>
            </a:r>
            <a:endParaRPr/>
          </a:p>
        </p:txBody>
      </p:sp>
      <p:sp>
        <p:nvSpPr>
          <p:cNvPr id="161" name="Google Shape;161;p35"/>
          <p:cNvSpPr txBox="1"/>
          <p:nvPr>
            <p:ph idx="1" type="body"/>
          </p:nvPr>
        </p:nvSpPr>
        <p:spPr>
          <a:xfrm>
            <a:off x="311700" y="1152475"/>
            <a:ext cx="8520600" cy="383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Federal Trade Commission </a:t>
            </a:r>
            <a:endParaRPr>
              <a:solidFill>
                <a:srgbClr val="000000"/>
              </a:solidFill>
            </a:endParaRPr>
          </a:p>
          <a:p>
            <a:pPr indent="0" lvl="0" marL="0" rtl="0" algn="l">
              <a:spcBef>
                <a:spcPts val="0"/>
              </a:spcBef>
              <a:spcAft>
                <a:spcPts val="0"/>
              </a:spcAft>
              <a:buNone/>
            </a:pPr>
            <a:r>
              <a:rPr lang="en">
                <a:solidFill>
                  <a:srgbClr val="000000"/>
                </a:solidFill>
              </a:rPr>
              <a:t>There are two bureaus in the FTC that deal with the enforcement of antitrust on behalf of consumers.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Bureau of Competition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Bureau of Economics</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Vertical Relationships- The main area where the FTC can affect pharmacy is through the supply chain’s vertical relationships. </a:t>
            </a:r>
            <a:r>
              <a:rPr lang="en" sz="2600"/>
              <a:t>“</a:t>
            </a:r>
            <a:r>
              <a:rPr lang="en">
                <a:solidFill>
                  <a:srgbClr val="323232"/>
                </a:solidFill>
                <a:highlight>
                  <a:srgbClr val="FFFFFF"/>
                </a:highlight>
              </a:rPr>
              <a:t>A vertical arrangement may violate the antitrust laws, however, if it reduces competition among firms at the same level (say among retailers or among wholesalers) or prevents new firms from entering the market.”</a:t>
            </a:r>
            <a:endParaRPr sz="2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Antitrust</a:t>
            </a:r>
            <a:endParaRPr/>
          </a:p>
        </p:txBody>
      </p:sp>
      <p:sp>
        <p:nvSpPr>
          <p:cNvPr id="167" name="Google Shape;167;p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Why is antitrust fo hard to prove? </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The FTC has a view that vertical relationships are beneficial to the economy and a violation of antitrust in the supply chain would involve an instance where there is only one player in the supply chain. </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The FTC also deals with mergers which can have a indirect effect on pharmacy through such deals as CVS and Caremark. </a:t>
            </a:r>
            <a:endParaRPr>
              <a:solidFill>
                <a:srgbClr val="000000"/>
              </a:solidFill>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Review of Rutledge v. PCMA </a:t>
            </a:r>
            <a:endParaRPr/>
          </a:p>
        </p:txBody>
      </p:sp>
      <p:sp>
        <p:nvSpPr>
          <p:cNvPr id="173" name="Google Shape;173;p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400">
                <a:solidFill>
                  <a:schemeClr val="dk1"/>
                </a:solidFill>
              </a:rPr>
              <a:t>Arkansas enacted a law in 2015 that required that reimbursement rates be raised if the rate fell below wholesale acquisition cost.</a:t>
            </a:r>
            <a:endParaRPr sz="1400">
              <a:solidFill>
                <a:schemeClr val="dk1"/>
              </a:solidFill>
            </a:endParaRPr>
          </a:p>
          <a:p>
            <a:pPr indent="0" lvl="0" marL="0" rtl="0" algn="l">
              <a:lnSpc>
                <a:spcPct val="100000"/>
              </a:lnSpc>
              <a:spcBef>
                <a:spcPts val="0"/>
              </a:spcBef>
              <a:spcAft>
                <a:spcPts val="0"/>
              </a:spcAft>
              <a:buNone/>
            </a:pPr>
            <a:r>
              <a:t/>
            </a:r>
            <a:endParaRPr sz="1400">
              <a:solidFill>
                <a:schemeClr val="dk1"/>
              </a:solidFill>
            </a:endParaRPr>
          </a:p>
          <a:p>
            <a:pPr indent="0" lvl="0" marL="0" rtl="0" algn="l">
              <a:lnSpc>
                <a:spcPct val="100000"/>
              </a:lnSpc>
              <a:spcBef>
                <a:spcPts val="0"/>
              </a:spcBef>
              <a:spcAft>
                <a:spcPts val="0"/>
              </a:spcAft>
              <a:buNone/>
            </a:pPr>
            <a:r>
              <a:rPr lang="en" sz="1400">
                <a:solidFill>
                  <a:schemeClr val="dk1"/>
                </a:solidFill>
              </a:rPr>
              <a:t>PCMA sued on the basis that Arkansas did not have the ability to regulate the PBM as ERISA and Medicare Part D, federal laws, superseded Arkansas law. The federal district court struck down half of the law in regard to ERISA plans only.</a:t>
            </a:r>
            <a:endParaRPr sz="1400">
              <a:solidFill>
                <a:schemeClr val="dk1"/>
              </a:solidFill>
            </a:endParaRPr>
          </a:p>
          <a:p>
            <a:pPr indent="0" lvl="0" marL="0" rtl="0" algn="l">
              <a:lnSpc>
                <a:spcPct val="100000"/>
              </a:lnSpc>
              <a:spcBef>
                <a:spcPts val="0"/>
              </a:spcBef>
              <a:spcAft>
                <a:spcPts val="0"/>
              </a:spcAft>
              <a:buNone/>
            </a:pPr>
            <a:r>
              <a:t/>
            </a:r>
            <a:endParaRPr sz="1400">
              <a:solidFill>
                <a:schemeClr val="dk1"/>
              </a:solidFill>
            </a:endParaRPr>
          </a:p>
          <a:p>
            <a:pPr indent="0" lvl="0" marL="0" rtl="0" algn="l">
              <a:lnSpc>
                <a:spcPct val="100000"/>
              </a:lnSpc>
              <a:spcBef>
                <a:spcPts val="0"/>
              </a:spcBef>
              <a:spcAft>
                <a:spcPts val="0"/>
              </a:spcAft>
              <a:buNone/>
            </a:pPr>
            <a:r>
              <a:rPr lang="en" sz="1400">
                <a:solidFill>
                  <a:schemeClr val="dk1"/>
                </a:solidFill>
              </a:rPr>
              <a:t>PCMA appealed this federal district court ruling in the 8th Circuit Appeals Court as to Medicare Part D. Arkansas then countered with an appeal of the ERISA preemption ruling. The 8th circuit then ruled in favor of PCMA and struck down the entire Arkansas law. </a:t>
            </a:r>
            <a:endParaRPr sz="1400">
              <a:solidFill>
                <a:schemeClr val="dk1"/>
              </a:solidFill>
            </a:endParaRPr>
          </a:p>
          <a:p>
            <a:pPr indent="0" lvl="0" marL="0" rtl="0" algn="l">
              <a:lnSpc>
                <a:spcPct val="100000"/>
              </a:lnSpc>
              <a:spcBef>
                <a:spcPts val="0"/>
              </a:spcBef>
              <a:spcAft>
                <a:spcPts val="0"/>
              </a:spcAft>
              <a:buNone/>
            </a:pPr>
            <a:r>
              <a:t/>
            </a:r>
            <a:endParaRPr sz="14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1500">
                <a:solidFill>
                  <a:schemeClr val="dk1"/>
                </a:solidFill>
              </a:rPr>
              <a:t>Arkansas then appealed the law to the Supreme Court who decided to take up the case in October of this year. </a:t>
            </a:r>
            <a:endParaRPr sz="17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ERISA </a:t>
            </a:r>
            <a:endParaRPr/>
          </a:p>
        </p:txBody>
      </p:sp>
      <p:sp>
        <p:nvSpPr>
          <p:cNvPr id="179" name="Google Shape;179;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700">
                <a:solidFill>
                  <a:srgbClr val="000000"/>
                </a:solidFill>
              </a:rPr>
              <a:t>The Employee Retirement and Income Security Act of 1974 (ERISA) </a:t>
            </a:r>
            <a:endParaRPr sz="1700">
              <a:solidFill>
                <a:srgbClr val="000000"/>
              </a:solidFill>
            </a:endParaRPr>
          </a:p>
          <a:p>
            <a:pPr indent="0" lvl="0" marL="0" rtl="0" algn="l">
              <a:lnSpc>
                <a:spcPct val="100000"/>
              </a:lnSpc>
              <a:spcBef>
                <a:spcPts val="0"/>
              </a:spcBef>
              <a:spcAft>
                <a:spcPts val="0"/>
              </a:spcAft>
              <a:buNone/>
            </a:pPr>
            <a:r>
              <a:t/>
            </a:r>
            <a:endParaRPr sz="1700">
              <a:solidFill>
                <a:srgbClr val="000000"/>
              </a:solidFill>
            </a:endParaRPr>
          </a:p>
          <a:p>
            <a:pPr indent="0" lvl="0" marL="0" rtl="0" algn="l">
              <a:lnSpc>
                <a:spcPct val="100000"/>
              </a:lnSpc>
              <a:spcBef>
                <a:spcPts val="0"/>
              </a:spcBef>
              <a:spcAft>
                <a:spcPts val="0"/>
              </a:spcAft>
              <a:buNone/>
            </a:pPr>
            <a:r>
              <a:rPr lang="en" sz="1400">
                <a:solidFill>
                  <a:srgbClr val="000000"/>
                </a:solidFill>
              </a:rPr>
              <a:t>It is designed to protect the interests of the private-sector employees who are benefit plan participants and their beneficiaries. It requires plan sponsors to give out plan information, sets standards, establishes enforcement provisions to ensure plan funds are protected and makes sure that benefits are given out even if the employer goes bankrupt. </a:t>
            </a:r>
            <a:endParaRPr sz="1400">
              <a:solidFill>
                <a:srgbClr val="000000"/>
              </a:solidFill>
            </a:endParaRPr>
          </a:p>
          <a:p>
            <a:pPr indent="0" lvl="0" marL="0" rtl="0" algn="l">
              <a:lnSpc>
                <a:spcPct val="100000"/>
              </a:lnSpc>
              <a:spcBef>
                <a:spcPts val="0"/>
              </a:spcBef>
              <a:spcAft>
                <a:spcPts val="0"/>
              </a:spcAft>
              <a:buNone/>
            </a:pPr>
            <a:r>
              <a:t/>
            </a:r>
            <a:endParaRPr sz="1700">
              <a:solidFill>
                <a:srgbClr val="000000"/>
              </a:solidFill>
            </a:endParaRPr>
          </a:p>
          <a:p>
            <a:pPr indent="0" lvl="0" marL="0" rtl="0" algn="l">
              <a:lnSpc>
                <a:spcPct val="100000"/>
              </a:lnSpc>
              <a:spcBef>
                <a:spcPts val="0"/>
              </a:spcBef>
              <a:spcAft>
                <a:spcPts val="0"/>
              </a:spcAft>
              <a:buNone/>
            </a:pPr>
            <a:r>
              <a:rPr lang="en" sz="1400">
                <a:solidFill>
                  <a:srgbClr val="000000"/>
                </a:solidFill>
              </a:rPr>
              <a:t>ERISA is a federal law and it has a preemption provision.</a:t>
            </a:r>
            <a:endParaRPr sz="1400">
              <a:solidFill>
                <a:srgbClr val="000000"/>
              </a:solidFill>
            </a:endParaRPr>
          </a:p>
          <a:p>
            <a:pPr indent="0" lvl="0" marL="0" rtl="0" algn="l">
              <a:lnSpc>
                <a:spcPct val="100000"/>
              </a:lnSpc>
              <a:spcBef>
                <a:spcPts val="0"/>
              </a:spcBef>
              <a:spcAft>
                <a:spcPts val="0"/>
              </a:spcAft>
              <a:buNone/>
            </a:pPr>
            <a:r>
              <a:t/>
            </a:r>
            <a:endParaRPr sz="1400">
              <a:solidFill>
                <a:srgbClr val="000000"/>
              </a:solidFill>
            </a:endParaRPr>
          </a:p>
          <a:p>
            <a:pPr indent="0" lvl="0" marL="0" rtl="0" algn="l">
              <a:lnSpc>
                <a:spcPct val="100000"/>
              </a:lnSpc>
              <a:spcBef>
                <a:spcPts val="0"/>
              </a:spcBef>
              <a:spcAft>
                <a:spcPts val="0"/>
              </a:spcAft>
              <a:buNone/>
            </a:pPr>
            <a:r>
              <a:rPr lang="en" sz="1400">
                <a:solidFill>
                  <a:srgbClr val="000000"/>
                </a:solidFill>
              </a:rPr>
              <a:t>Congress did however expressly save state insurance law from ERISA preemption. Congress then created confusion when it deemed self-funded plans not to be insurance. This means that ERISA does not allow states to protect any patients that are covered under a self-funded plan. This leaves self-funded plans to be the exclusive area of the federal government.</a:t>
            </a:r>
            <a:endParaRPr sz="1400">
              <a:solidFill>
                <a:srgbClr val="000000"/>
              </a:solidFill>
            </a:endParaRPr>
          </a:p>
          <a:p>
            <a:pPr indent="0" lvl="0" marL="0" rtl="0" algn="l">
              <a:lnSpc>
                <a:spcPct val="100000"/>
              </a:lnSpc>
              <a:spcBef>
                <a:spcPts val="0"/>
              </a:spcBef>
              <a:spcAft>
                <a:spcPts val="0"/>
              </a:spcAft>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happens if….? </a:t>
            </a:r>
            <a:endParaRPr/>
          </a:p>
        </p:txBody>
      </p:sp>
      <p:sp>
        <p:nvSpPr>
          <p:cNvPr id="185" name="Google Shape;185;p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Miller Supreme Court Case </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Status Quo if PCMA wins- Nothing will change as many states have now created laws that address only state insurance since the federal district court ruling. </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What happens if the State wins?- This could mean many more states will reenact laws or create new ones to regulate reimbursement.  </a:t>
            </a:r>
            <a:endParaRPr>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Non-Interference Clause </a:t>
            </a:r>
            <a:endParaRPr/>
          </a:p>
        </p:txBody>
      </p:sp>
      <p:sp>
        <p:nvSpPr>
          <p:cNvPr id="191" name="Google Shape;191;p40"/>
          <p:cNvSpPr txBox="1"/>
          <p:nvPr>
            <p:ph idx="1" type="body"/>
          </p:nvPr>
        </p:nvSpPr>
        <p:spPr>
          <a:xfrm>
            <a:off x="311700" y="1152475"/>
            <a:ext cx="8520600" cy="3784200"/>
          </a:xfrm>
          <a:prstGeom prst="rect">
            <a:avLst/>
          </a:prstGeom>
        </p:spPr>
        <p:txBody>
          <a:bodyPr anchorCtr="0" anchor="t" bIns="91425" lIns="91425" spcFirstLastPara="1" rIns="91425" wrap="square" tIns="91425">
            <a:noAutofit/>
          </a:bodyPr>
          <a:lstStyle/>
          <a:p>
            <a:pPr indent="0" lvl="0" marL="228600" rtl="0" algn="l">
              <a:lnSpc>
                <a:spcPct val="100000"/>
              </a:lnSpc>
              <a:spcBef>
                <a:spcPts val="0"/>
              </a:spcBef>
              <a:spcAft>
                <a:spcPts val="0"/>
              </a:spcAft>
              <a:buClr>
                <a:schemeClr val="dk1"/>
              </a:buClr>
              <a:buSzPts val="1100"/>
              <a:buFont typeface="Arial"/>
              <a:buNone/>
            </a:pPr>
            <a:r>
              <a:rPr lang="en">
                <a:solidFill>
                  <a:schemeClr val="dk1"/>
                </a:solidFill>
                <a:highlight>
                  <a:schemeClr val="lt1"/>
                </a:highlight>
              </a:rPr>
              <a:t>The law authorizing Medicare Part D, contains a </a:t>
            </a:r>
            <a:r>
              <a:rPr b="1" lang="en">
                <a:solidFill>
                  <a:srgbClr val="005659"/>
                </a:solidFill>
                <a:uFill>
                  <a:noFill/>
                </a:uFill>
                <a:hlinkClick r:id="rId3">
                  <a:extLst>
                    <a:ext uri="{A12FA001-AC4F-418D-AE19-62706E023703}">
                      <ahyp:hlinkClr val="tx"/>
                    </a:ext>
                  </a:extLst>
                </a:hlinkClick>
              </a:rPr>
              <a:t>provision</a:t>
            </a:r>
            <a:r>
              <a:rPr b="1" lang="en">
                <a:solidFill>
                  <a:schemeClr val="dk1"/>
                </a:solidFill>
              </a:rPr>
              <a:t> </a:t>
            </a:r>
            <a:r>
              <a:rPr lang="en">
                <a:solidFill>
                  <a:schemeClr val="dk1"/>
                </a:solidFill>
                <a:highlight>
                  <a:schemeClr val="lt1"/>
                </a:highlight>
              </a:rPr>
              <a:t>that bars the secretary of Health and Human Services from interfering in negotiations among insurers, drug manufacturers, and pharmacies. Lawmakers included the provision to ensure adequate competition and innovation in the drug marketplace.</a:t>
            </a:r>
            <a:endParaRPr>
              <a:solidFill>
                <a:schemeClr val="dk1"/>
              </a:solidFill>
              <a:highlight>
                <a:schemeClr val="lt1"/>
              </a:highlight>
            </a:endParaRPr>
          </a:p>
          <a:p>
            <a:pPr indent="0" lvl="0" marL="228600" rtl="0" algn="l">
              <a:lnSpc>
                <a:spcPct val="100000"/>
              </a:lnSpc>
              <a:spcBef>
                <a:spcPts val="100"/>
              </a:spcBef>
              <a:spcAft>
                <a:spcPts val="0"/>
              </a:spcAft>
              <a:buClr>
                <a:schemeClr val="dk1"/>
              </a:buClr>
              <a:buSzPts val="1100"/>
              <a:buFont typeface="Arial"/>
              <a:buNone/>
            </a:pPr>
            <a:r>
              <a:t/>
            </a:r>
            <a:endParaRPr>
              <a:solidFill>
                <a:schemeClr val="accent2"/>
              </a:solidFill>
            </a:endParaRPr>
          </a:p>
          <a:p>
            <a:pPr indent="0" lvl="0" marL="228600" rtl="0" algn="l">
              <a:lnSpc>
                <a:spcPct val="100000"/>
              </a:lnSpc>
              <a:spcBef>
                <a:spcPts val="100"/>
              </a:spcBef>
              <a:spcAft>
                <a:spcPts val="0"/>
              </a:spcAft>
              <a:buClr>
                <a:schemeClr val="dk1"/>
              </a:buClr>
              <a:buSzPts val="1100"/>
              <a:buFont typeface="Arial"/>
              <a:buNone/>
            </a:pPr>
            <a:r>
              <a:rPr lang="en">
                <a:solidFill>
                  <a:schemeClr val="accent2"/>
                </a:solidFill>
              </a:rPr>
              <a:t>“(i) Noninterference.—</a:t>
            </a:r>
            <a:endParaRPr>
              <a:solidFill>
                <a:schemeClr val="accent2"/>
              </a:solidFill>
            </a:endParaRPr>
          </a:p>
          <a:p>
            <a:pPr indent="0" lvl="0" marL="228600" rtl="0" algn="l">
              <a:lnSpc>
                <a:spcPct val="100000"/>
              </a:lnSpc>
              <a:spcBef>
                <a:spcPts val="100"/>
              </a:spcBef>
              <a:spcAft>
                <a:spcPts val="0"/>
              </a:spcAft>
              <a:buClr>
                <a:schemeClr val="dk1"/>
              </a:buClr>
              <a:buSzPts val="1100"/>
              <a:buFont typeface="Arial"/>
              <a:buNone/>
            </a:pPr>
            <a:r>
              <a:rPr lang="en">
                <a:solidFill>
                  <a:schemeClr val="accent2"/>
                </a:solidFill>
              </a:rPr>
              <a:t>In order to promote competition under this part and in carrying out this part, the Secretary—</a:t>
            </a:r>
            <a:endParaRPr>
              <a:solidFill>
                <a:schemeClr val="accent2"/>
              </a:solidFill>
            </a:endParaRPr>
          </a:p>
          <a:p>
            <a:pPr indent="228600" lvl="0" marL="228600" rtl="0" algn="l">
              <a:lnSpc>
                <a:spcPct val="100000"/>
              </a:lnSpc>
              <a:spcBef>
                <a:spcPts val="100"/>
              </a:spcBef>
              <a:spcAft>
                <a:spcPts val="0"/>
              </a:spcAft>
              <a:buClr>
                <a:schemeClr val="dk1"/>
              </a:buClr>
              <a:buSzPts val="1100"/>
              <a:buFont typeface="Arial"/>
              <a:buNone/>
            </a:pPr>
            <a:r>
              <a:rPr lang="en">
                <a:solidFill>
                  <a:schemeClr val="accent2"/>
                </a:solidFill>
              </a:rPr>
              <a:t>(1) may not interfere with the negotiations between drug manufacturers and pharmacies and PDP sponsors; and</a:t>
            </a:r>
            <a:endParaRPr>
              <a:solidFill>
                <a:schemeClr val="accent2"/>
              </a:solidFill>
            </a:endParaRPr>
          </a:p>
          <a:p>
            <a:pPr indent="228600" lvl="0" marL="228600" rtl="0" algn="l">
              <a:lnSpc>
                <a:spcPct val="100000"/>
              </a:lnSpc>
              <a:spcBef>
                <a:spcPts val="100"/>
              </a:spcBef>
              <a:spcAft>
                <a:spcPts val="0"/>
              </a:spcAft>
              <a:buClr>
                <a:schemeClr val="dk1"/>
              </a:buClr>
              <a:buSzPts val="1100"/>
              <a:buFont typeface="Arial"/>
              <a:buNone/>
            </a:pPr>
            <a:r>
              <a:rPr lang="en">
                <a:solidFill>
                  <a:schemeClr val="accent2"/>
                </a:solidFill>
              </a:rPr>
              <a:t>(2) may not require a particular formulary or institute a price structure for the reimbursement of covered part D drugs.”</a:t>
            </a:r>
            <a:endParaRPr sz="3000">
              <a:solidFill>
                <a:schemeClr val="dk1"/>
              </a:solidFill>
            </a:endParaRPr>
          </a:p>
          <a:p>
            <a:pPr indent="0" lvl="0" marL="0" rtl="0" algn="l">
              <a:spcBef>
                <a:spcPts val="10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Non-Interference Clause </a:t>
            </a:r>
            <a:endParaRPr/>
          </a:p>
        </p:txBody>
      </p:sp>
      <p:sp>
        <p:nvSpPr>
          <p:cNvPr id="197" name="Google Shape;197;p41"/>
          <p:cNvSpPr txBox="1"/>
          <p:nvPr>
            <p:ph idx="1" type="body"/>
          </p:nvPr>
        </p:nvSpPr>
        <p:spPr>
          <a:xfrm>
            <a:off x="311700" y="1152475"/>
            <a:ext cx="8520600" cy="39909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Clr>
                <a:schemeClr val="dk1"/>
              </a:buClr>
              <a:buSzPts val="1100"/>
              <a:buFont typeface="Arial"/>
              <a:buNone/>
            </a:pPr>
            <a:r>
              <a:rPr lang="en" sz="1700">
                <a:solidFill>
                  <a:schemeClr val="dk1"/>
                </a:solidFill>
                <a:highlight>
                  <a:schemeClr val="lt1"/>
                </a:highlight>
              </a:rPr>
              <a:t>Proposals to repeal or modify the noninterference provision to give the Secretary the authority to negotiate drug prices have been introduced since the start of the Part D program. </a:t>
            </a:r>
            <a:endParaRPr sz="1700">
              <a:solidFill>
                <a:schemeClr val="dk1"/>
              </a:solidFill>
              <a:highlight>
                <a:schemeClr val="lt1"/>
              </a:highlight>
            </a:endParaRPr>
          </a:p>
          <a:p>
            <a:pPr indent="0" lvl="0" marL="0" rtl="0" algn="l">
              <a:lnSpc>
                <a:spcPct val="100000"/>
              </a:lnSpc>
              <a:spcBef>
                <a:spcPts val="1200"/>
              </a:spcBef>
              <a:spcAft>
                <a:spcPts val="0"/>
              </a:spcAft>
              <a:buClr>
                <a:schemeClr val="dk1"/>
              </a:buClr>
              <a:buSzPts val="1100"/>
              <a:buFont typeface="Arial"/>
              <a:buNone/>
            </a:pPr>
            <a:r>
              <a:rPr lang="en" sz="1700">
                <a:solidFill>
                  <a:schemeClr val="dk1"/>
                </a:solidFill>
                <a:highlight>
                  <a:schemeClr val="lt1"/>
                </a:highlight>
              </a:rPr>
              <a:t>Supporters of Secretarial negotiation maintain that by leveraging the combined purchasing power of tens of millions of Part D enrollees, the Secretary could secure larger discounts and rebates than can be obtained by plan sponsors. </a:t>
            </a:r>
            <a:endParaRPr sz="1700">
              <a:solidFill>
                <a:schemeClr val="dk1"/>
              </a:solidFill>
              <a:highlight>
                <a:schemeClr val="lt1"/>
              </a:highlight>
            </a:endParaRPr>
          </a:p>
          <a:p>
            <a:pPr indent="0" lvl="0" marL="0" rtl="0" algn="l">
              <a:lnSpc>
                <a:spcPct val="100000"/>
              </a:lnSpc>
              <a:spcBef>
                <a:spcPts val="1200"/>
              </a:spcBef>
              <a:spcAft>
                <a:spcPts val="0"/>
              </a:spcAft>
              <a:buClr>
                <a:schemeClr val="dk1"/>
              </a:buClr>
              <a:buSzPts val="1100"/>
              <a:buFont typeface="Arial"/>
              <a:buNone/>
            </a:pPr>
            <a:r>
              <a:rPr lang="en" sz="1700">
                <a:solidFill>
                  <a:schemeClr val="dk1"/>
                </a:solidFill>
                <a:highlight>
                  <a:schemeClr val="lt1"/>
                </a:highlight>
              </a:rPr>
              <a:t>Opponents note that Part D enrollment is concentrated in a few plans—two sponsors alone have 40% of enrollees—that already have substantial bargaining power, and that changing the noninterference provision could limit formulary coverage. </a:t>
            </a:r>
            <a:endParaRPr sz="1700">
              <a:solidFill>
                <a:schemeClr val="dk1"/>
              </a:solidFill>
              <a:highlight>
                <a:schemeClr val="lt1"/>
              </a:highlight>
            </a:endParaRPr>
          </a:p>
          <a:p>
            <a:pPr indent="0" lvl="0" marL="0" rtl="0" algn="l">
              <a:lnSpc>
                <a:spcPct val="100000"/>
              </a:lnSpc>
              <a:spcBef>
                <a:spcPts val="1200"/>
              </a:spcBef>
              <a:spcAft>
                <a:spcPts val="0"/>
              </a:spcAft>
              <a:buClr>
                <a:schemeClr val="dk1"/>
              </a:buClr>
              <a:buSzPts val="1100"/>
              <a:buFont typeface="Arial"/>
              <a:buNone/>
            </a:pPr>
            <a:r>
              <a:rPr b="1" lang="en" sz="1700">
                <a:solidFill>
                  <a:schemeClr val="dk1"/>
                </a:solidFill>
                <a:highlight>
                  <a:schemeClr val="lt1"/>
                </a:highlight>
              </a:rPr>
              <a:t>Statements made by Supporters and Opponents </a:t>
            </a:r>
            <a:endParaRPr b="1" sz="1700">
              <a:solidFill>
                <a:schemeClr val="dk1"/>
              </a:solidFill>
              <a:highlight>
                <a:schemeClr val="lt1"/>
              </a:highlight>
            </a:endParaRPr>
          </a:p>
          <a:p>
            <a:pPr indent="0" lvl="0" marL="0" rtl="0" algn="l">
              <a:lnSpc>
                <a:spcPct val="100000"/>
              </a:lnSpc>
              <a:spcBef>
                <a:spcPts val="1200"/>
              </a:spcBef>
              <a:spcAft>
                <a:spcPts val="1200"/>
              </a:spcAft>
              <a:buClr>
                <a:schemeClr val="dk1"/>
              </a:buClr>
              <a:buSzPts val="1100"/>
              <a:buFont typeface="Arial"/>
              <a:buNone/>
            </a:pPr>
            <a:r>
              <a:rPr b="1" lang="en" sz="1700">
                <a:solidFill>
                  <a:schemeClr val="dk1"/>
                </a:solidFill>
                <a:highlight>
                  <a:schemeClr val="lt1"/>
                </a:highlight>
              </a:rPr>
              <a:t>(NCPA, AHIP, PhRMA) </a:t>
            </a:r>
            <a:endParaRPr sz="15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Non-Interference Clause</a:t>
            </a:r>
            <a:endParaRPr/>
          </a:p>
        </p:txBody>
      </p:sp>
      <p:sp>
        <p:nvSpPr>
          <p:cNvPr id="203" name="Google Shape;203;p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a:solidFill>
                  <a:schemeClr val="dk1"/>
                </a:solidFill>
                <a:highlight>
                  <a:schemeClr val="lt1"/>
                </a:highlight>
              </a:rPr>
              <a:t>So what can be done about the non-interference clause according to Congressional Research Service?</a:t>
            </a:r>
            <a:endParaRPr b="1">
              <a:solidFill>
                <a:schemeClr val="dk1"/>
              </a:solidFill>
              <a:highlight>
                <a:schemeClr val="lt1"/>
              </a:highlight>
            </a:endParaRPr>
          </a:p>
          <a:p>
            <a:pPr indent="-355600" lvl="0" marL="457200" rtl="0" algn="l">
              <a:lnSpc>
                <a:spcPct val="100000"/>
              </a:lnSpc>
              <a:spcBef>
                <a:spcPts val="1200"/>
              </a:spcBef>
              <a:spcAft>
                <a:spcPts val="0"/>
              </a:spcAft>
              <a:buClr>
                <a:schemeClr val="dk1"/>
              </a:buClr>
              <a:buSzPts val="2000"/>
              <a:buChar char="•"/>
            </a:pPr>
            <a:r>
              <a:rPr i="1" lang="en" sz="2000">
                <a:solidFill>
                  <a:schemeClr val="dk1"/>
                </a:solidFill>
                <a:highlight>
                  <a:schemeClr val="lt1"/>
                </a:highlight>
              </a:rPr>
              <a:t>Formularies</a:t>
            </a:r>
            <a:endParaRPr i="1" sz="2000">
              <a:solidFill>
                <a:schemeClr val="dk1"/>
              </a:solidFill>
              <a:highlight>
                <a:schemeClr val="lt1"/>
              </a:highlight>
            </a:endParaRPr>
          </a:p>
          <a:p>
            <a:pPr indent="-355600" lvl="0" marL="457200" rtl="0" algn="l">
              <a:lnSpc>
                <a:spcPct val="100000"/>
              </a:lnSpc>
              <a:spcBef>
                <a:spcPts val="0"/>
              </a:spcBef>
              <a:spcAft>
                <a:spcPts val="0"/>
              </a:spcAft>
              <a:buClr>
                <a:schemeClr val="dk1"/>
              </a:buClr>
              <a:buSzPts val="2000"/>
              <a:buChar char="•"/>
            </a:pPr>
            <a:r>
              <a:rPr i="1" lang="en" sz="2000">
                <a:solidFill>
                  <a:schemeClr val="dk1"/>
                </a:solidFill>
                <a:highlight>
                  <a:schemeClr val="lt1"/>
                </a:highlight>
              </a:rPr>
              <a:t>Scope of Negotiation</a:t>
            </a:r>
            <a:endParaRPr i="1" sz="2000">
              <a:solidFill>
                <a:schemeClr val="dk1"/>
              </a:solidFill>
              <a:highlight>
                <a:schemeClr val="lt1"/>
              </a:highlight>
            </a:endParaRPr>
          </a:p>
          <a:p>
            <a:pPr indent="-355600" lvl="0" marL="457200" rtl="0" algn="l">
              <a:lnSpc>
                <a:spcPct val="100000"/>
              </a:lnSpc>
              <a:spcBef>
                <a:spcPts val="0"/>
              </a:spcBef>
              <a:spcAft>
                <a:spcPts val="0"/>
              </a:spcAft>
              <a:buClr>
                <a:schemeClr val="dk1"/>
              </a:buClr>
              <a:buSzPts val="2000"/>
              <a:buChar char="•"/>
            </a:pPr>
            <a:r>
              <a:rPr i="1" lang="en" sz="2000">
                <a:solidFill>
                  <a:schemeClr val="dk1"/>
                </a:solidFill>
                <a:highlight>
                  <a:schemeClr val="lt1"/>
                </a:highlight>
              </a:rPr>
              <a:t>Fallback Pricing/Penalties</a:t>
            </a:r>
            <a:endParaRPr sz="2000">
              <a:solidFill>
                <a:schemeClr val="dk1"/>
              </a:solidFill>
              <a:highlight>
                <a:schemeClr val="lt1"/>
              </a:highlight>
            </a:endParaRPr>
          </a:p>
          <a:p>
            <a:pPr indent="-355600" lvl="0" marL="457200" rtl="0" algn="l">
              <a:lnSpc>
                <a:spcPct val="100000"/>
              </a:lnSpc>
              <a:spcBef>
                <a:spcPts val="0"/>
              </a:spcBef>
              <a:spcAft>
                <a:spcPts val="0"/>
              </a:spcAft>
              <a:buClr>
                <a:schemeClr val="dk1"/>
              </a:buClr>
              <a:buSzPts val="2000"/>
              <a:buChar char="•"/>
            </a:pPr>
            <a:r>
              <a:rPr i="1" lang="en" sz="2000">
                <a:solidFill>
                  <a:schemeClr val="dk1"/>
                </a:solidFill>
                <a:highlight>
                  <a:schemeClr val="lt1"/>
                </a:highlight>
              </a:rPr>
              <a:t>Compulsory Licensing</a:t>
            </a:r>
            <a:endParaRPr i="1" sz="2000">
              <a:solidFill>
                <a:schemeClr val="dk1"/>
              </a:solidFill>
              <a:highlight>
                <a:schemeClr val="lt1"/>
              </a:highlight>
            </a:endParaRPr>
          </a:p>
          <a:p>
            <a:pPr indent="-355600" lvl="0" marL="457200" rtl="0" algn="l">
              <a:lnSpc>
                <a:spcPct val="100000"/>
              </a:lnSpc>
              <a:spcBef>
                <a:spcPts val="0"/>
              </a:spcBef>
              <a:spcAft>
                <a:spcPts val="0"/>
              </a:spcAft>
              <a:buClr>
                <a:schemeClr val="dk1"/>
              </a:buClr>
              <a:buSzPts val="2000"/>
              <a:buChar char="•"/>
            </a:pPr>
            <a:r>
              <a:rPr i="1" lang="en" sz="2000">
                <a:solidFill>
                  <a:schemeClr val="dk1"/>
                </a:solidFill>
                <a:highlight>
                  <a:schemeClr val="lt1"/>
                </a:highlight>
              </a:rPr>
              <a:t>Binding Arbitration</a:t>
            </a:r>
            <a:endParaRPr i="1" sz="2000">
              <a:solidFill>
                <a:schemeClr val="dk1"/>
              </a:solidFill>
              <a:highlight>
                <a:schemeClr val="lt1"/>
              </a:highlight>
            </a:endParaRPr>
          </a:p>
          <a:p>
            <a:pPr indent="0" lvl="0" marL="0" rtl="0" algn="l">
              <a:lnSpc>
                <a:spcPct val="100000"/>
              </a:lnSpc>
              <a:spcBef>
                <a:spcPts val="1200"/>
              </a:spcBef>
              <a:spcAft>
                <a:spcPts val="0"/>
              </a:spcAft>
              <a:buClr>
                <a:schemeClr val="dk1"/>
              </a:buClr>
              <a:buSzPts val="1100"/>
              <a:buFont typeface="Arial"/>
              <a:buNone/>
            </a:pPr>
            <a:r>
              <a:rPr b="1" lang="en">
                <a:solidFill>
                  <a:srgbClr val="202A43"/>
                </a:solidFill>
              </a:rPr>
              <a:t>S.99 - Medicare Drug Price Negotiation Act currently in the Senate Finance Committee</a:t>
            </a:r>
            <a:endParaRPr b="1" sz="2800">
              <a:solidFill>
                <a:schemeClr val="dk1"/>
              </a:solidFill>
              <a:highlight>
                <a:schemeClr val="lt1"/>
              </a:highlight>
            </a:endParaRPr>
          </a:p>
          <a:p>
            <a:pPr indent="0" lvl="0" marL="0" rtl="0" algn="l">
              <a:lnSpc>
                <a:spcPct val="100000"/>
              </a:lnSpc>
              <a:spcBef>
                <a:spcPts val="1200"/>
              </a:spcBef>
              <a:spcAft>
                <a:spcPts val="0"/>
              </a:spcAft>
              <a:buClr>
                <a:schemeClr val="dk1"/>
              </a:buClr>
              <a:buSzPts val="1100"/>
              <a:buFont typeface="Arial"/>
              <a:buNone/>
            </a:pPr>
            <a:r>
              <a:t/>
            </a:r>
            <a:endParaRPr sz="1200">
              <a:solidFill>
                <a:schemeClr val="dk1"/>
              </a:solidFill>
              <a:highlight>
                <a:schemeClr val="lt1"/>
              </a:highlight>
              <a:latin typeface="Calibri"/>
              <a:ea typeface="Calibri"/>
              <a:cs typeface="Calibri"/>
              <a:sym typeface="Calibri"/>
            </a:endParaRPr>
          </a:p>
          <a:p>
            <a:pPr indent="0" lvl="0" marL="0" rtl="0" algn="l">
              <a:spcBef>
                <a:spcPts val="120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Non-Interference Clause </a:t>
            </a:r>
            <a:endParaRPr/>
          </a:p>
        </p:txBody>
      </p:sp>
      <p:sp>
        <p:nvSpPr>
          <p:cNvPr id="209" name="Google Shape;209;p4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2000">
                <a:solidFill>
                  <a:schemeClr val="dk1"/>
                </a:solidFill>
                <a:highlight>
                  <a:schemeClr val="lt1"/>
                </a:highlight>
              </a:rPr>
              <a:t>What to do against the non-interference clause</a:t>
            </a:r>
            <a:endParaRPr b="1" sz="2000">
              <a:solidFill>
                <a:schemeClr val="dk1"/>
              </a:solidFill>
              <a:highlight>
                <a:schemeClr val="lt1"/>
              </a:highlight>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highlight>
                  <a:schemeClr val="lt1"/>
                </a:highlight>
              </a:rPr>
              <a:t>We don’t want to give legal advice because each organization is different, though we can suggest you have your counsel look at the following. </a:t>
            </a:r>
            <a:endParaRPr sz="2000">
              <a:solidFill>
                <a:schemeClr val="dk1"/>
              </a:solidFill>
              <a:highlight>
                <a:schemeClr val="lt1"/>
              </a:highlight>
            </a:endParaRPr>
          </a:p>
          <a:p>
            <a:pPr indent="0" lvl="0" marL="0" rtl="0" algn="l">
              <a:lnSpc>
                <a:spcPct val="100000"/>
              </a:lnSpc>
              <a:spcBef>
                <a:spcPts val="0"/>
              </a:spcBef>
              <a:spcAft>
                <a:spcPts val="0"/>
              </a:spcAft>
              <a:buClr>
                <a:schemeClr val="dk1"/>
              </a:buClr>
              <a:buSzPts val="1100"/>
              <a:buFont typeface="Arial"/>
              <a:buNone/>
            </a:pPr>
            <a:r>
              <a:t/>
            </a:r>
            <a:endParaRPr sz="2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rPr>
              <a:t>Possible cause of action against CMS: </a:t>
            </a:r>
            <a:endParaRPr sz="20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rPr>
              <a:t>Violation of the Administrative Procedure Act (“APA”)? </a:t>
            </a:r>
            <a:endParaRPr sz="20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rPr>
              <a:t>Agency action may not be arbitrary, capricious, constitute an abuse of discretion, or otherwise not violate the law.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 </a:t>
            </a:r>
            <a:r>
              <a:rPr lang="en">
                <a:solidFill>
                  <a:srgbClr val="434343"/>
                </a:solidFill>
              </a:rPr>
              <a:t>About Lanton Law</a:t>
            </a:r>
            <a:endParaRPr>
              <a:solidFill>
                <a:srgbClr val="434343"/>
              </a:solidFill>
            </a:endParaRPr>
          </a:p>
        </p:txBody>
      </p:sp>
      <p:sp>
        <p:nvSpPr>
          <p:cNvPr id="106" name="Google Shape;106;p26"/>
          <p:cNvSpPr txBox="1"/>
          <p:nvPr>
            <p:ph idx="1" type="body"/>
          </p:nvPr>
        </p:nvSpPr>
        <p:spPr>
          <a:xfrm>
            <a:off x="234100" y="1152475"/>
            <a:ext cx="8520600" cy="3636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fgfA</a:t>
            </a:r>
            <a:r>
              <a:rPr lang="en">
                <a:solidFill>
                  <a:srgbClr val="666666"/>
                </a:solidFill>
              </a:rPr>
              <a:t>b       </a:t>
            </a:r>
            <a:r>
              <a:rPr lang="en">
                <a:solidFill>
                  <a:srgbClr val="000000"/>
                </a:solidFill>
              </a:rPr>
              <a:t>Ron Lanton III, Esq, </a:t>
            </a:r>
            <a:endParaRPr>
              <a:solidFill>
                <a:srgbClr val="000000"/>
              </a:solidFill>
            </a:endParaRPr>
          </a:p>
          <a:p>
            <a:pPr indent="0" lvl="0" marL="0" rtl="0" algn="l">
              <a:lnSpc>
                <a:spcPct val="115000"/>
              </a:lnSpc>
              <a:spcBef>
                <a:spcPts val="1600"/>
              </a:spcBef>
              <a:spcAft>
                <a:spcPts val="0"/>
              </a:spcAft>
              <a:buSzPts val="1800"/>
              <a:buNone/>
            </a:pPr>
            <a:r>
              <a:rPr lang="en">
                <a:solidFill>
                  <a:srgbClr val="666666"/>
                </a:solidFill>
              </a:rPr>
              <a:t>                </a:t>
            </a:r>
            <a:r>
              <a:rPr lang="en">
                <a:solidFill>
                  <a:srgbClr val="000000"/>
                </a:solidFill>
              </a:rPr>
              <a:t>Principal Lanton Law</a:t>
            </a:r>
            <a:endParaRPr>
              <a:solidFill>
                <a:srgbClr val="000000"/>
              </a:solidFill>
            </a:endParaRPr>
          </a:p>
          <a:p>
            <a:pPr indent="-342900" lvl="0" marL="457200" rtl="0" algn="l">
              <a:lnSpc>
                <a:spcPct val="115000"/>
              </a:lnSpc>
              <a:spcBef>
                <a:spcPts val="1600"/>
              </a:spcBef>
              <a:spcAft>
                <a:spcPts val="0"/>
              </a:spcAft>
              <a:buClr>
                <a:srgbClr val="000000"/>
              </a:buClr>
              <a:buSzPts val="1800"/>
              <a:buChar char="●"/>
            </a:pPr>
            <a:r>
              <a:rPr lang="en">
                <a:solidFill>
                  <a:srgbClr val="000000"/>
                </a:solidFill>
              </a:rPr>
              <a:t>Chair of the Biologics Committee for the NY Bar Association and is currently admitted to practice law in IL, NY and D.C.</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Author in several trade publications</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Over 25 years of combined government affairs and legal experience</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Lanton Law is a national boutique law and lobbying firm that provides regulatory and government affairs services to healthcare/life science and technology stakeholders.  </a:t>
            </a:r>
            <a:endParaRPr>
              <a:solidFill>
                <a:srgbClr val="000000"/>
              </a:solidFill>
            </a:endParaRPr>
          </a:p>
        </p:txBody>
      </p:sp>
      <p:pic>
        <p:nvPicPr>
          <p:cNvPr id="107" name="Google Shape;107;p26"/>
          <p:cNvPicPr preferRelativeResize="0"/>
          <p:nvPr/>
        </p:nvPicPr>
        <p:blipFill rotWithShape="1">
          <a:blip r:embed="rId3">
            <a:alphaModFix/>
          </a:blip>
          <a:srcRect b="0" l="0" r="0" t="0"/>
          <a:stretch/>
        </p:blipFill>
        <p:spPr>
          <a:xfrm>
            <a:off x="311700" y="1152475"/>
            <a:ext cx="885825" cy="8763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solidFill>
                  <a:srgbClr val="434343"/>
                </a:solidFill>
              </a:rPr>
              <a:t>Contact Information</a:t>
            </a:r>
            <a:endParaRPr>
              <a:solidFill>
                <a:srgbClr val="434343"/>
              </a:solidFill>
            </a:endParaRPr>
          </a:p>
        </p:txBody>
      </p:sp>
      <p:sp>
        <p:nvSpPr>
          <p:cNvPr id="215" name="Google Shape;215;p44"/>
          <p:cNvSpPr txBox="1"/>
          <p:nvPr>
            <p:ph idx="1" type="body"/>
          </p:nvPr>
        </p:nvSpPr>
        <p:spPr>
          <a:xfrm>
            <a:off x="311700" y="1152475"/>
            <a:ext cx="8520600" cy="3157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800"/>
              <a:buFont typeface="Arial"/>
              <a:buNone/>
            </a:pPr>
            <a:r>
              <a:rPr lang="en" sz="2400">
                <a:solidFill>
                  <a:srgbClr val="000000"/>
                </a:solidFill>
              </a:rPr>
              <a:t>Ron Lanton III, Esq.</a:t>
            </a:r>
            <a:endParaRPr sz="2400">
              <a:solidFill>
                <a:srgbClr val="000000"/>
              </a:solidFill>
            </a:endParaRPr>
          </a:p>
          <a:p>
            <a:pPr indent="0" lvl="0" marL="0" rtl="0" algn="l">
              <a:lnSpc>
                <a:spcPct val="100000"/>
              </a:lnSpc>
              <a:spcBef>
                <a:spcPts val="0"/>
              </a:spcBef>
              <a:spcAft>
                <a:spcPts val="0"/>
              </a:spcAft>
              <a:buClr>
                <a:schemeClr val="dk1"/>
              </a:buClr>
              <a:buSzPts val="1100"/>
              <a:buFont typeface="Arial"/>
              <a:buNone/>
            </a:pPr>
            <a:r>
              <a:rPr lang="en" sz="2400">
                <a:solidFill>
                  <a:srgbClr val="000000"/>
                </a:solidFill>
              </a:rPr>
              <a:t>Principal</a:t>
            </a:r>
            <a:endParaRPr sz="2400">
              <a:solidFill>
                <a:srgbClr val="000000"/>
              </a:solidFill>
            </a:endParaRPr>
          </a:p>
          <a:p>
            <a:pPr indent="0" lvl="0" marL="0" rtl="0" algn="l">
              <a:lnSpc>
                <a:spcPct val="100000"/>
              </a:lnSpc>
              <a:spcBef>
                <a:spcPts val="0"/>
              </a:spcBef>
              <a:spcAft>
                <a:spcPts val="0"/>
              </a:spcAft>
              <a:buClr>
                <a:schemeClr val="dk1"/>
              </a:buClr>
              <a:buSzPts val="1100"/>
              <a:buFont typeface="Arial"/>
              <a:buNone/>
            </a:pPr>
            <a:r>
              <a:rPr lang="en" sz="2400">
                <a:solidFill>
                  <a:srgbClr val="000000"/>
                </a:solidFill>
              </a:rPr>
              <a:t>Lanton Law</a:t>
            </a:r>
            <a:endParaRPr sz="2400">
              <a:solidFill>
                <a:srgbClr val="000000"/>
              </a:solidFill>
            </a:endParaRPr>
          </a:p>
          <a:p>
            <a:pPr indent="0" lvl="0" marL="0" rtl="0" algn="l">
              <a:lnSpc>
                <a:spcPct val="100000"/>
              </a:lnSpc>
              <a:spcBef>
                <a:spcPts val="0"/>
              </a:spcBef>
              <a:spcAft>
                <a:spcPts val="0"/>
              </a:spcAft>
              <a:buClr>
                <a:schemeClr val="dk1"/>
              </a:buClr>
              <a:buSzPts val="1800"/>
              <a:buFont typeface="Arial"/>
              <a:buNone/>
            </a:pPr>
            <a:r>
              <a:rPr lang="en" sz="2400">
                <a:solidFill>
                  <a:srgbClr val="000000"/>
                </a:solidFill>
              </a:rPr>
              <a:t>@Lantonlaw1</a:t>
            </a:r>
            <a:endParaRPr sz="2400">
              <a:solidFill>
                <a:srgbClr val="000000"/>
              </a:solidFill>
            </a:endParaRPr>
          </a:p>
          <a:p>
            <a:pPr indent="0" lvl="0" marL="0" rtl="0" algn="l">
              <a:lnSpc>
                <a:spcPct val="100000"/>
              </a:lnSpc>
              <a:spcBef>
                <a:spcPts val="0"/>
              </a:spcBef>
              <a:spcAft>
                <a:spcPts val="0"/>
              </a:spcAft>
              <a:buClr>
                <a:schemeClr val="dk1"/>
              </a:buClr>
              <a:buSzPts val="1800"/>
              <a:buFont typeface="Arial"/>
              <a:buNone/>
            </a:pPr>
            <a:r>
              <a:rPr lang="en" sz="2400">
                <a:solidFill>
                  <a:srgbClr val="000000"/>
                </a:solidFill>
              </a:rPr>
              <a:t>240-482-6060</a:t>
            </a:r>
            <a:endParaRPr sz="2400">
              <a:solidFill>
                <a:srgbClr val="000000"/>
              </a:solidFill>
            </a:endParaRPr>
          </a:p>
          <a:p>
            <a:pPr indent="0" lvl="0" marL="0" rtl="0" algn="l">
              <a:lnSpc>
                <a:spcPct val="100000"/>
              </a:lnSpc>
              <a:spcBef>
                <a:spcPts val="0"/>
              </a:spcBef>
              <a:spcAft>
                <a:spcPts val="0"/>
              </a:spcAft>
              <a:buClr>
                <a:schemeClr val="dk1"/>
              </a:buClr>
              <a:buSzPts val="1800"/>
              <a:buFont typeface="Arial"/>
              <a:buNone/>
            </a:pPr>
            <a:r>
              <a:rPr lang="en" sz="2400" u="sng">
                <a:solidFill>
                  <a:schemeClr val="hlink"/>
                </a:solidFill>
                <a:hlinkClick r:id="rId3"/>
              </a:rPr>
              <a:t>https://www.lantonlaw.com</a:t>
            </a:r>
            <a:r>
              <a:rPr lang="en" sz="2400">
                <a:solidFill>
                  <a:schemeClr val="dk1"/>
                </a:solidFill>
              </a:rPr>
              <a:t> </a:t>
            </a:r>
            <a:endParaRPr sz="2400">
              <a:solidFill>
                <a:schemeClr val="dk1"/>
              </a:solidFill>
            </a:endParaRPr>
          </a:p>
          <a:p>
            <a:pPr indent="0" lvl="0" marL="0" rtl="0" algn="l">
              <a:lnSpc>
                <a:spcPct val="100000"/>
              </a:lnSpc>
              <a:spcBef>
                <a:spcPts val="0"/>
              </a:spcBef>
              <a:spcAft>
                <a:spcPts val="0"/>
              </a:spcAft>
              <a:buClr>
                <a:schemeClr val="dk1"/>
              </a:buClr>
              <a:buSzPts val="1800"/>
              <a:buFont typeface="Arial"/>
              <a:buNone/>
            </a:pPr>
            <a:r>
              <a:rPr lang="en" sz="2400" u="sng">
                <a:solidFill>
                  <a:schemeClr val="hlink"/>
                </a:solidFill>
                <a:hlinkClick r:id="rId4"/>
              </a:rPr>
              <a:t>rlanton@lantonlaw.com</a:t>
            </a:r>
            <a:endParaRPr sz="2400">
              <a:solidFill>
                <a:schemeClr val="dk1"/>
              </a:solidFill>
            </a:endParaRPr>
          </a:p>
          <a:p>
            <a:pPr indent="0" lvl="0" marL="0" rtl="0" algn="l">
              <a:lnSpc>
                <a:spcPct val="100000"/>
              </a:lnSpc>
              <a:spcBef>
                <a:spcPts val="0"/>
              </a:spcBef>
              <a:spcAft>
                <a:spcPts val="0"/>
              </a:spcAft>
              <a:buClr>
                <a:schemeClr val="dk1"/>
              </a:buClr>
              <a:buSzPts val="1800"/>
              <a:buFont typeface="Arial"/>
              <a:buNone/>
            </a:pPr>
            <a:r>
              <a:rPr lang="en" sz="3000">
                <a:solidFill>
                  <a:schemeClr val="dk1"/>
                </a:solidFill>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7"/>
          <p:cNvSpPr txBox="1"/>
          <p:nvPr>
            <p:ph type="title"/>
          </p:nvPr>
        </p:nvSpPr>
        <p:spPr>
          <a:xfrm>
            <a:off x="311700" y="489850"/>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solidFill>
                  <a:srgbClr val="434343"/>
                </a:solidFill>
              </a:rPr>
              <a:t>Disclosure</a:t>
            </a:r>
            <a:endParaRPr>
              <a:solidFill>
                <a:srgbClr val="434343"/>
              </a:solidFill>
            </a:endParaRPr>
          </a:p>
        </p:txBody>
      </p:sp>
      <p:sp>
        <p:nvSpPr>
          <p:cNvPr id="113" name="Google Shape;113;p27"/>
          <p:cNvSpPr txBox="1"/>
          <p:nvPr>
            <p:ph idx="1" type="body"/>
          </p:nvPr>
        </p:nvSpPr>
        <p:spPr>
          <a:xfrm>
            <a:off x="311700" y="1341800"/>
            <a:ext cx="8520600" cy="28965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000000"/>
              </a:buClr>
              <a:buSzPts val="1800"/>
              <a:buChar char="●"/>
            </a:pPr>
            <a:r>
              <a:rPr lang="en">
                <a:solidFill>
                  <a:srgbClr val="000000"/>
                </a:solidFill>
              </a:rPr>
              <a:t>The materials and information provided in this presentation are for informational purposes only and not for the purpose of providing legal advice.</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Use of and access to this presentation or any of the materials or information contained within this presentation do not create an attorney client relationship between Lanton Law and the user or viewer.</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You should contact your attorney to obtain advice with respect to any particular issue or problem.</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Objectives </a:t>
            </a:r>
            <a:endParaRPr/>
          </a:p>
        </p:txBody>
      </p:sp>
      <p:sp>
        <p:nvSpPr>
          <p:cNvPr id="119" name="Google Shape;119;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This update will focus on pending class action lawsuits and antitrust claims that could affect independent pharmacy. We will discuss the following;</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342900" lvl="0" marL="914400" rtl="0" algn="l">
              <a:lnSpc>
                <a:spcPct val="115000"/>
              </a:lnSpc>
              <a:spcBef>
                <a:spcPts val="0"/>
              </a:spcBef>
              <a:spcAft>
                <a:spcPts val="0"/>
              </a:spcAft>
              <a:buClr>
                <a:schemeClr val="dk1"/>
              </a:buClr>
              <a:buSzPts val="1800"/>
              <a:buAutoNum type="arabicPeriod"/>
            </a:pPr>
            <a:r>
              <a:rPr lang="en">
                <a:solidFill>
                  <a:schemeClr val="dk1"/>
                </a:solidFill>
              </a:rPr>
              <a:t>Current class action cases and how they work. The focus will be on the current P.U.N.C.H. lawsuit against PBMs</a:t>
            </a:r>
            <a:endParaRPr>
              <a:solidFill>
                <a:schemeClr val="dk1"/>
              </a:solidFill>
            </a:endParaRPr>
          </a:p>
          <a:p>
            <a:pPr indent="-342900" lvl="0" marL="914400" rtl="0" algn="l">
              <a:lnSpc>
                <a:spcPct val="115000"/>
              </a:lnSpc>
              <a:spcBef>
                <a:spcPts val="0"/>
              </a:spcBef>
              <a:spcAft>
                <a:spcPts val="0"/>
              </a:spcAft>
              <a:buClr>
                <a:schemeClr val="dk1"/>
              </a:buClr>
              <a:buSzPts val="1800"/>
              <a:buAutoNum type="arabicPeriod"/>
            </a:pPr>
            <a:r>
              <a:rPr lang="en">
                <a:solidFill>
                  <a:schemeClr val="dk1"/>
                </a:solidFill>
              </a:rPr>
              <a:t>Antitrust issues and how it may affect pharmacy. This includes an explanation as to what the FTC does and does not do. </a:t>
            </a:r>
            <a:endParaRPr>
              <a:solidFill>
                <a:schemeClr val="dk1"/>
              </a:solidFill>
            </a:endParaRPr>
          </a:p>
          <a:p>
            <a:pPr indent="-342900" lvl="0" marL="914400" rtl="0" algn="l">
              <a:lnSpc>
                <a:spcPct val="115000"/>
              </a:lnSpc>
              <a:spcBef>
                <a:spcPts val="0"/>
              </a:spcBef>
              <a:spcAft>
                <a:spcPts val="0"/>
              </a:spcAft>
              <a:buClr>
                <a:schemeClr val="dk1"/>
              </a:buClr>
              <a:buSzPts val="1800"/>
              <a:buAutoNum type="arabicPeriod"/>
            </a:pPr>
            <a:r>
              <a:rPr lang="en">
                <a:solidFill>
                  <a:schemeClr val="dk1"/>
                </a:solidFill>
              </a:rPr>
              <a:t>Review of the Rutledge v. PCMA lawsuit and discussion of ERISA. </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Class Actions </a:t>
            </a:r>
            <a:endParaRPr/>
          </a:p>
        </p:txBody>
      </p:sp>
      <p:sp>
        <p:nvSpPr>
          <p:cNvPr id="125" name="Google Shape;125;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What is a Class Action?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When a large number of people (hundreds) are negatively affected by the same harmful or unlawful event.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Certain procedural requirements are met</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A Class is formed once these two above are met and this Class can now sue in one case.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Most important first step is to certify the Class</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Certification of a Class </a:t>
            </a:r>
            <a:endParaRPr/>
          </a:p>
        </p:txBody>
      </p:sp>
      <p:sp>
        <p:nvSpPr>
          <p:cNvPr id="131" name="Google Shape;131;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Under the Federal Rules of Civil Procedure a class is certified when it meets the following;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There are so many people with claims that it is “impracticable” to simply join them in one lawsuit. Joining a lawsuit requires each new party to join a case with their own claims and get permission to join by the Court separately.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There must be common “questions of law and fact”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All the Plaintiffs have the same claims and defenses</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The lawyers for the class will provide fair and adequate protection for the class.</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Class Actions </a:t>
            </a:r>
            <a:endParaRPr/>
          </a:p>
        </p:txBody>
      </p:sp>
      <p:sp>
        <p:nvSpPr>
          <p:cNvPr id="137" name="Google Shape;137;p31"/>
          <p:cNvSpPr txBox="1"/>
          <p:nvPr>
            <p:ph idx="1" type="body"/>
          </p:nvPr>
        </p:nvSpPr>
        <p:spPr>
          <a:xfrm>
            <a:off x="311700" y="1152475"/>
            <a:ext cx="8520600" cy="389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Difference between a class action notice and a certification.</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Many times a certification can be mistaken for a class action notice. </a:t>
            </a:r>
            <a:endParaRPr>
              <a:solidFill>
                <a:srgbClr val="000000"/>
              </a:solidFill>
            </a:endParaRPr>
          </a:p>
          <a:p>
            <a:pPr indent="0" lvl="0" marL="0" rtl="0" algn="l">
              <a:spcBef>
                <a:spcPts val="0"/>
              </a:spcBef>
              <a:spcAft>
                <a:spcPts val="0"/>
              </a:spcAft>
              <a:buNone/>
            </a:pPr>
            <a:r>
              <a:rPr lang="en">
                <a:solidFill>
                  <a:srgbClr val="000000"/>
                </a:solidFill>
              </a:rPr>
              <a:t>Lawyers have to first find that the plaintiffs meet the certification requirements once this is done they file a case. </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Once the case is filed a Class Action Notice will go out to all possible plaintiffs giving them information on the case and allowing them to “opt out”. </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Certification is just the Courts’ process of identifying that everyone in the class meets certain conditions. </a:t>
            </a:r>
            <a:endParaRPr>
              <a:solidFill>
                <a:srgbClr val="000000"/>
              </a:solidFill>
            </a:endParaRPr>
          </a:p>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P.U.N.C.H Class Action Lawsuit </a:t>
            </a:r>
            <a:endParaRPr/>
          </a:p>
        </p:txBody>
      </p:sp>
      <p:sp>
        <p:nvSpPr>
          <p:cNvPr id="143" name="Google Shape;143;p32"/>
          <p:cNvSpPr txBox="1"/>
          <p:nvPr>
            <p:ph idx="1" type="body"/>
          </p:nvPr>
        </p:nvSpPr>
        <p:spPr>
          <a:xfrm>
            <a:off x="311700" y="1152475"/>
            <a:ext cx="8520600" cy="3666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en">
                <a:solidFill>
                  <a:srgbClr val="000000"/>
                </a:solidFill>
              </a:rPr>
              <a:t>Who is P.U.N.C.H?</a:t>
            </a:r>
            <a:endParaRPr>
              <a:solidFill>
                <a:srgbClr val="000000"/>
              </a:solidFill>
            </a:endParaRPr>
          </a:p>
          <a:p>
            <a:pPr indent="0" lvl="0" marL="457200" rtl="0" algn="l">
              <a:spcBef>
                <a:spcPts val="0"/>
              </a:spcBef>
              <a:spcAft>
                <a:spcPts val="0"/>
              </a:spcAft>
              <a:buNone/>
            </a:pPr>
            <a:r>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What is the issue that they are suing on?</a:t>
            </a:r>
            <a:endParaRPr>
              <a:solidFill>
                <a:srgbClr val="000000"/>
              </a:solidFill>
            </a:endParaRPr>
          </a:p>
          <a:p>
            <a:pPr indent="0" lvl="0" marL="457200" rtl="0" algn="l">
              <a:spcBef>
                <a:spcPts val="0"/>
              </a:spcBef>
              <a:spcAft>
                <a:spcPts val="0"/>
              </a:spcAft>
              <a:buNone/>
            </a:pPr>
            <a:r>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What has happened so far?</a:t>
            </a:r>
            <a:endParaRPr>
              <a:solidFill>
                <a:srgbClr val="000000"/>
              </a:solidFill>
            </a:endParaRPr>
          </a:p>
          <a:p>
            <a:pPr indent="0" lvl="0" marL="45720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It is important to know that a class action is a costly endeavor and should always be organized by an established law firm with experience in class action lawsuits. These lawsuits are not something that can be started easily and many of them end up settling out of court. </a:t>
            </a:r>
            <a:endParaRPr>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Antitrust </a:t>
            </a:r>
            <a:endParaRPr/>
          </a:p>
        </p:txBody>
      </p:sp>
      <p:sp>
        <p:nvSpPr>
          <p:cNvPr id="149" name="Google Shape;149;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Antitrust laws are a collection of three laws that have been revised over the years and are the core of federal antitrust law. </a:t>
            </a:r>
            <a:endParaRPr>
              <a:solidFill>
                <a:srgbClr val="000000"/>
              </a:solidFill>
            </a:endParaRPr>
          </a:p>
          <a:p>
            <a:pPr indent="0" lvl="0" marL="0" rtl="0" algn="l">
              <a:spcBef>
                <a:spcPts val="0"/>
              </a:spcBef>
              <a:spcAft>
                <a:spcPts val="0"/>
              </a:spcAft>
              <a:buNone/>
            </a:pPr>
            <a:r>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Sherman Act 1890 set up the concept of antitrust as the “preservation of free and unfettered competition as the rule of trade”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Federal Trade Commission Act of 1914 created the FTC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The Clayton Act of 1914 </a:t>
            </a:r>
            <a:endParaRPr>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