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9"/>
  </p:notesMasterIdLst>
  <p:sldIdLst>
    <p:sldId id="304" r:id="rId2"/>
    <p:sldId id="278" r:id="rId3"/>
    <p:sldId id="322" r:id="rId4"/>
    <p:sldId id="291" r:id="rId5"/>
    <p:sldId id="257" r:id="rId6"/>
    <p:sldId id="279" r:id="rId7"/>
    <p:sldId id="280" r:id="rId8"/>
    <p:sldId id="258" r:id="rId9"/>
    <p:sldId id="311" r:id="rId10"/>
    <p:sldId id="259" r:id="rId11"/>
    <p:sldId id="288" r:id="rId12"/>
    <p:sldId id="313" r:id="rId13"/>
    <p:sldId id="317" r:id="rId14"/>
    <p:sldId id="302" r:id="rId15"/>
    <p:sldId id="264" r:id="rId16"/>
    <p:sldId id="268" r:id="rId17"/>
    <p:sldId id="270" r:id="rId18"/>
    <p:sldId id="273" r:id="rId19"/>
    <p:sldId id="275" r:id="rId20"/>
    <p:sldId id="284" r:id="rId21"/>
    <p:sldId id="296" r:id="rId22"/>
    <p:sldId id="308" r:id="rId23"/>
    <p:sldId id="335" r:id="rId24"/>
    <p:sldId id="309" r:id="rId25"/>
    <p:sldId id="307" r:id="rId26"/>
    <p:sldId id="329" r:id="rId27"/>
    <p:sldId id="324" r:id="rId28"/>
    <p:sldId id="325" r:id="rId29"/>
    <p:sldId id="326" r:id="rId30"/>
    <p:sldId id="332" r:id="rId31"/>
    <p:sldId id="336" r:id="rId32"/>
    <p:sldId id="327" r:id="rId33"/>
    <p:sldId id="293" r:id="rId34"/>
    <p:sldId id="294" r:id="rId35"/>
    <p:sldId id="338" r:id="rId36"/>
    <p:sldId id="339" r:id="rId37"/>
    <p:sldId id="303" r:id="rId38"/>
    <p:sldId id="334" r:id="rId39"/>
    <p:sldId id="263" r:id="rId40"/>
    <p:sldId id="300" r:id="rId41"/>
    <p:sldId id="323" r:id="rId42"/>
    <p:sldId id="305" r:id="rId43"/>
    <p:sldId id="260" r:id="rId44"/>
    <p:sldId id="318" r:id="rId45"/>
    <p:sldId id="319" r:id="rId46"/>
    <p:sldId id="261" r:id="rId47"/>
    <p:sldId id="321" r:id="rId48"/>
    <p:sldId id="295" r:id="rId49"/>
    <p:sldId id="340" r:id="rId50"/>
    <p:sldId id="341" r:id="rId51"/>
    <p:sldId id="342" r:id="rId52"/>
    <p:sldId id="301" r:id="rId53"/>
    <p:sldId id="299" r:id="rId54"/>
    <p:sldId id="306" r:id="rId55"/>
    <p:sldId id="290" r:id="rId56"/>
    <p:sldId id="297" r:id="rId57"/>
    <p:sldId id="337" r:id="rId5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30"/>
  </p:normalViewPr>
  <p:slideViewPr>
    <p:cSldViewPr snapToGrid="0" snapToObjects="1">
      <p:cViewPr varScale="1">
        <p:scale>
          <a:sx n="96" d="100"/>
          <a:sy n="96" d="100"/>
        </p:scale>
        <p:origin x="6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9B73AE-F2C3-BC4E-883D-F889260114B9}" type="datetimeFigureOut">
              <a:rPr lang="en-US" smtClean="0"/>
              <a:t>9/28/20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02B09D-464D-4F4C-922F-E3FEA2F8F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62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9/28/20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FDA34-8C76-9A4E-B879-0544C7CE1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70953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dirty="0"/>
              <a:t>Demystifying CBD</a:t>
            </a:r>
            <a:br>
              <a:rPr lang="en-US" dirty="0"/>
            </a:br>
            <a:r>
              <a:rPr lang="en-US" sz="4400" dirty="0"/>
              <a:t>Confusion, Hype and Hope</a:t>
            </a:r>
            <a:br>
              <a:rPr lang="en-US" sz="4400" dirty="0"/>
            </a:br>
            <a:r>
              <a:rPr lang="en-US" sz="2700" dirty="0">
                <a:solidFill>
                  <a:schemeClr val="tx1"/>
                </a:solidFill>
              </a:rPr>
              <a:t>Cheryl Stoukides, </a:t>
            </a:r>
            <a:r>
              <a:rPr lang="en-US" sz="2700" dirty="0" err="1">
                <a:solidFill>
                  <a:schemeClr val="tx1"/>
                </a:solidFill>
              </a:rPr>
              <a:t>BScPharm</a:t>
            </a:r>
            <a:r>
              <a:rPr lang="en-US" sz="2700" dirty="0">
                <a:solidFill>
                  <a:schemeClr val="tx1"/>
                </a:solidFill>
              </a:rPr>
              <a:t>, PharmD, </a:t>
            </a:r>
            <a:r>
              <a:rPr lang="en-US" sz="2700" dirty="0" err="1">
                <a:solidFill>
                  <a:schemeClr val="tx1"/>
                </a:solidFill>
              </a:rPr>
              <a:t>RPh</a:t>
            </a:r>
            <a:br>
              <a:rPr lang="en-US" dirty="0"/>
            </a:b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B52D739-C4E3-0E47-BAA7-65FB877CFC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8643" y="2955234"/>
            <a:ext cx="5658678" cy="351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46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CF8AA-F380-524D-B631-8445B9540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What is CBD</a:t>
            </a:r>
            <a:br>
              <a:rPr lang="en-US" dirty="0"/>
            </a:br>
            <a:r>
              <a:rPr lang="en-US" dirty="0"/>
              <a:t>Actually……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CAB64-108F-BE48-B8B5-A7FE9F530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3754783"/>
          </a:xfrm>
        </p:spPr>
        <p:txBody>
          <a:bodyPr>
            <a:noAutofit/>
          </a:bodyPr>
          <a:lstStyle/>
          <a:p>
            <a:r>
              <a:rPr lang="en-US" sz="2000" dirty="0"/>
              <a:t>Non intoxicating cannabinoid found in hemp and cannabis plants</a:t>
            </a:r>
          </a:p>
          <a:p>
            <a:r>
              <a:rPr lang="en-US" sz="2000" dirty="0"/>
              <a:t>Cannabis sativa, </a:t>
            </a:r>
            <a:r>
              <a:rPr lang="en-US" sz="2000" dirty="0" err="1"/>
              <a:t>Canabis</a:t>
            </a:r>
            <a:r>
              <a:rPr lang="en-US" sz="2000" dirty="0"/>
              <a:t> </a:t>
            </a:r>
            <a:r>
              <a:rPr lang="en-US" sz="2000" dirty="0" err="1"/>
              <a:t>indica</a:t>
            </a:r>
            <a:r>
              <a:rPr lang="en-US" sz="2000" dirty="0"/>
              <a:t> best known cannabis plants</a:t>
            </a:r>
          </a:p>
          <a:p>
            <a:r>
              <a:rPr lang="en-US" sz="2000" dirty="0"/>
              <a:t>Two most abundant cannabinoids (resins) with therapeutic benefit: Tetrahydrocannabinol (THC) and CBD</a:t>
            </a:r>
          </a:p>
          <a:p>
            <a:r>
              <a:rPr lang="en-US" sz="2000" dirty="0"/>
              <a:t>In ‘industrial’ hemp plants THC is &lt;0.3%</a:t>
            </a:r>
          </a:p>
          <a:p>
            <a:pPr lvl="1"/>
            <a:r>
              <a:rPr lang="en-US" sz="2000" dirty="0"/>
              <a:t>Hemp is one strain of the cannabis sativa plant </a:t>
            </a:r>
          </a:p>
          <a:p>
            <a:pPr lvl="1"/>
            <a:r>
              <a:rPr lang="en-US" sz="2000" dirty="0"/>
              <a:t>Hemp is used to make a variety of commercial and industrial products including rope, textiles, clothing, shoes, food, paper, bioplastics, insulation, and biofuel</a:t>
            </a:r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745900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02C5E-6601-8147-A305-4CA3B16A0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CBD Claims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BAAA7F7-B80C-BB4D-AF02-B96AB27A94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229889"/>
            <a:ext cx="10678003" cy="601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35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THC vs CBD in the ECS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THC</a:t>
            </a:r>
          </a:p>
          <a:p>
            <a:r>
              <a:rPr lang="en-US" dirty="0"/>
              <a:t>Thought to have more simplistic mechanism</a:t>
            </a:r>
          </a:p>
          <a:p>
            <a:r>
              <a:rPr lang="en-US" dirty="0"/>
              <a:t>Agonist of the CB1 receptor similarly to AEA (intoxicating effect)</a:t>
            </a:r>
          </a:p>
          <a:p>
            <a:r>
              <a:rPr lang="en-US" dirty="0"/>
              <a:t>Partial agonist of the CB2 receptor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CBD</a:t>
            </a:r>
          </a:p>
          <a:p>
            <a:r>
              <a:rPr lang="en-US" dirty="0"/>
              <a:t>Variety of complex pharmacological actions</a:t>
            </a:r>
          </a:p>
          <a:p>
            <a:r>
              <a:rPr lang="en-US" dirty="0"/>
              <a:t>Inhibit endocannabinoid reuptake</a:t>
            </a:r>
          </a:p>
          <a:p>
            <a:r>
              <a:rPr lang="en-US" dirty="0"/>
              <a:t>Inhibiting AEA hydrolysis </a:t>
            </a:r>
          </a:p>
          <a:p>
            <a:r>
              <a:rPr lang="en-US" dirty="0"/>
              <a:t>Increase serotonin 5-HT 1A receptors</a:t>
            </a:r>
          </a:p>
          <a:p>
            <a:r>
              <a:rPr lang="en-US" dirty="0"/>
              <a:t>Increasing 2-AG levels </a:t>
            </a:r>
          </a:p>
          <a:p>
            <a:pPr lvl="1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787555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CA79B-3EDE-B141-AA98-642C6D9B5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CBD Types</a:t>
            </a:r>
            <a:br>
              <a:rPr lang="en-US" dirty="0"/>
            </a:br>
            <a:r>
              <a:rPr lang="en-US" dirty="0" err="1"/>
              <a:t>Phytocannabinoids</a:t>
            </a:r>
            <a:r>
              <a:rPr lang="en-US" dirty="0"/>
              <a:t>: Plant Derived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6958D-4AB1-2B40-9E5E-040AFF3AD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Tetrahydrocannabinol (THC) (60-130 cannabinoids)</a:t>
            </a:r>
          </a:p>
          <a:p>
            <a:r>
              <a:rPr lang="en-US" dirty="0"/>
              <a:t>Cannabidiol (CBD) hemp strain</a:t>
            </a:r>
          </a:p>
          <a:p>
            <a:r>
              <a:rPr lang="en-US" dirty="0" err="1"/>
              <a:t>Cannabichromene</a:t>
            </a:r>
            <a:r>
              <a:rPr lang="en-US" dirty="0"/>
              <a:t> (CBC)</a:t>
            </a:r>
          </a:p>
          <a:p>
            <a:r>
              <a:rPr lang="en-US" dirty="0" err="1"/>
              <a:t>Cannabigerol</a:t>
            </a:r>
            <a:r>
              <a:rPr lang="en-US" dirty="0"/>
              <a:t> (CBG)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537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BE9A4-822E-3F4C-828B-264C36D4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Synthetic Cannabinoids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802BD-7487-5B4B-9996-A9E7A5818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09530"/>
            <a:ext cx="8596668" cy="4538869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Sativex</a:t>
            </a:r>
          </a:p>
          <a:p>
            <a:pPr lvl="1"/>
            <a:r>
              <a:rPr lang="en-US" dirty="0"/>
              <a:t>Mouth spray containing 1:1 THC and CBD (approved in Canada 2005, UK 2010)</a:t>
            </a:r>
          </a:p>
          <a:p>
            <a:pPr lvl="1"/>
            <a:r>
              <a:rPr lang="en-US" dirty="0"/>
              <a:t>Treatment of neuropathic pain and spasticity in patients with Multiple Sclerosis</a:t>
            </a:r>
          </a:p>
          <a:p>
            <a:pPr lvl="1"/>
            <a:r>
              <a:rPr lang="en-US" dirty="0"/>
              <a:t>Analgesic treatment in adult patients with advanced cancer who experience moderate to severe pain. </a:t>
            </a:r>
          </a:p>
          <a:p>
            <a:r>
              <a:rPr lang="en-US" b="1" dirty="0"/>
              <a:t>Dronabinol / </a:t>
            </a:r>
            <a:r>
              <a:rPr lang="en-US" b="1" dirty="0" err="1"/>
              <a:t>Marinol</a:t>
            </a:r>
            <a:endParaRPr lang="en-US" b="1" dirty="0"/>
          </a:p>
          <a:p>
            <a:pPr lvl="1"/>
            <a:r>
              <a:rPr lang="en-US" dirty="0"/>
              <a:t>Capsules of Synthetic Delta-9 THC (generic approx. $100.00/60) CIII</a:t>
            </a:r>
          </a:p>
          <a:p>
            <a:pPr lvl="1"/>
            <a:r>
              <a:rPr lang="en-US" dirty="0"/>
              <a:t>Treatment of nausea and vomiting for patients in cancer treatment</a:t>
            </a:r>
          </a:p>
          <a:p>
            <a:pPr lvl="1"/>
            <a:r>
              <a:rPr lang="en-US" dirty="0"/>
              <a:t>Appetite stimulant for AIDS patients; analgesic to ease neuropathic pain in multiple sclerosis patients. </a:t>
            </a:r>
          </a:p>
          <a:p>
            <a:r>
              <a:rPr lang="en-US" b="1" dirty="0" err="1"/>
              <a:t>Cesamet</a:t>
            </a:r>
            <a:r>
              <a:rPr lang="en-US" dirty="0"/>
              <a:t> /Nabilone</a:t>
            </a:r>
          </a:p>
          <a:p>
            <a:pPr lvl="1"/>
            <a:r>
              <a:rPr lang="en-US" dirty="0"/>
              <a:t>Capsules of Synthetic cannabinoid similar to THC. ($1900.00/50) CII</a:t>
            </a:r>
          </a:p>
          <a:p>
            <a:pPr lvl="1"/>
            <a:r>
              <a:rPr lang="en-US" dirty="0"/>
              <a:t>Treatment of nausea and vomiting in patients undergoing cancer treatment</a:t>
            </a:r>
          </a:p>
          <a:p>
            <a:r>
              <a:rPr lang="en-US" dirty="0" err="1"/>
              <a:t>Syndros</a:t>
            </a:r>
            <a:r>
              <a:rPr lang="en-US" dirty="0"/>
              <a:t> CII</a:t>
            </a:r>
          </a:p>
          <a:p>
            <a:pPr lvl="1"/>
            <a:r>
              <a:rPr lang="en-US" dirty="0"/>
              <a:t>Liquified form of dronabinol</a:t>
            </a:r>
          </a:p>
          <a:p>
            <a:pPr lvl="1"/>
            <a:r>
              <a:rPr lang="en-US" dirty="0"/>
              <a:t>Approved for cancer chemo nausea and AIDS related anorexia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617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B178A-5C6F-7944-9E6D-FE424D743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“Prescription CBD”</a:t>
            </a:r>
            <a:br>
              <a:rPr lang="en-US" dirty="0"/>
            </a:br>
            <a:r>
              <a:rPr lang="en-US" dirty="0" err="1"/>
              <a:t>Epidiolex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98BFC-60EF-D64D-BCA1-4ABDFF696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1"/>
            <a:ext cx="8596668" cy="4110962"/>
          </a:xfrm>
        </p:spPr>
        <p:txBody>
          <a:bodyPr>
            <a:normAutofit/>
          </a:bodyPr>
          <a:lstStyle/>
          <a:p>
            <a:r>
              <a:rPr lang="en-US" dirty="0"/>
              <a:t>A purified form of cannabidiol (markedly from cannabis sativa L plant)</a:t>
            </a:r>
          </a:p>
          <a:p>
            <a:r>
              <a:rPr lang="en-US" dirty="0"/>
              <a:t>FDA approved for the treatment of seizures associated with Lennox </a:t>
            </a:r>
            <a:r>
              <a:rPr lang="en-US" dirty="0" err="1"/>
              <a:t>Gastaut</a:t>
            </a:r>
            <a:r>
              <a:rPr lang="en-US" dirty="0"/>
              <a:t> syndrome or </a:t>
            </a:r>
            <a:r>
              <a:rPr lang="en-US" dirty="0" err="1"/>
              <a:t>Dravet’s</a:t>
            </a:r>
            <a:r>
              <a:rPr lang="en-US" dirty="0"/>
              <a:t> syndrome in patients 2 years or greater</a:t>
            </a:r>
          </a:p>
          <a:p>
            <a:r>
              <a:rPr lang="en-US" dirty="0"/>
              <a:t>Delivers 100mg/ml of CBD (THC &gt;0.1%). Schedule V</a:t>
            </a:r>
          </a:p>
          <a:p>
            <a:r>
              <a:rPr lang="en-US" dirty="0"/>
              <a:t>CBD reduces hyperexcitability and inflammation of neurons by modulating adenosine receptor signaling and intracellular calcium via GPR5 and TRPV1 pathways</a:t>
            </a:r>
          </a:p>
          <a:p>
            <a:r>
              <a:rPr lang="en-US" dirty="0"/>
              <a:t>Starting dose 2.5 mg/kg bid x 7days then 5 mg/kg bid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811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5FF21-9B27-9E48-B44C-637A50B72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Epidiolex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FDA Approval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945D5-F901-9C4A-97C6-4D0AF0A10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Based on 2 randomized controlled trials in Lennox </a:t>
            </a:r>
            <a:r>
              <a:rPr lang="en-US" dirty="0" err="1"/>
              <a:t>Gastaut</a:t>
            </a:r>
            <a:r>
              <a:rPr lang="en-US" dirty="0"/>
              <a:t> and 1 in </a:t>
            </a:r>
            <a:r>
              <a:rPr lang="en-US" dirty="0" err="1"/>
              <a:t>Dravet</a:t>
            </a:r>
            <a:r>
              <a:rPr lang="en-US" dirty="0"/>
              <a:t> syndrome</a:t>
            </a:r>
          </a:p>
          <a:p>
            <a:r>
              <a:rPr lang="en-US" dirty="0"/>
              <a:t>Together trials comprised approximately 500 patients (majority &lt;18 years, range 2-55yrs)</a:t>
            </a:r>
          </a:p>
          <a:p>
            <a:r>
              <a:rPr lang="en-US" dirty="0" err="1"/>
              <a:t>Epidiolex</a:t>
            </a:r>
            <a:r>
              <a:rPr lang="en-US" dirty="0"/>
              <a:t> added to existing antiepileptic regimens (clobazam, valproate, levetiracetam and topiramate)</a:t>
            </a:r>
          </a:p>
          <a:p>
            <a:r>
              <a:rPr lang="en-US" dirty="0"/>
              <a:t>Dose average 10-20 mg/kg/day</a:t>
            </a:r>
          </a:p>
          <a:p>
            <a:r>
              <a:rPr lang="en-US" dirty="0"/>
              <a:t>Average treatment duration of 14 weeks vs placebo</a:t>
            </a:r>
          </a:p>
          <a:p>
            <a:r>
              <a:rPr lang="en-US" dirty="0"/>
              <a:t>Measured proportion of patients achieving &gt;50% reduction in seizure frequency</a:t>
            </a:r>
          </a:p>
          <a:p>
            <a:r>
              <a:rPr lang="en-US" dirty="0"/>
              <a:t>Caregivers rated child’s condition as improved vs Placebo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499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06D4A-B559-AA48-911F-AB659AB91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690" y="609600"/>
            <a:ext cx="8596312" cy="111318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Study 1: </a:t>
            </a:r>
            <a:r>
              <a:rPr lang="en-US" dirty="0" err="1"/>
              <a:t>Dravet</a:t>
            </a:r>
            <a:r>
              <a:rPr lang="en-US" dirty="0"/>
              <a:t> Syndrome</a:t>
            </a:r>
            <a:br>
              <a:rPr lang="en-US" dirty="0"/>
            </a:br>
            <a:r>
              <a:rPr lang="en-US" dirty="0"/>
              <a:t>Adjunctive CBD vs Placebo: Adverse Events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C4C21A5-79E9-914C-8CDA-4E200763F8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6673533"/>
              </p:ext>
            </p:extLst>
          </p:nvPr>
        </p:nvGraphicFramePr>
        <p:xfrm>
          <a:off x="797133" y="2982227"/>
          <a:ext cx="8596311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8937">
                  <a:extLst>
                    <a:ext uri="{9D8B030D-6E8A-4147-A177-3AD203B41FA5}">
                      <a16:colId xmlns:a16="http://schemas.microsoft.com/office/drawing/2014/main" val="356741104"/>
                    </a:ext>
                  </a:extLst>
                </a:gridCol>
                <a:gridCol w="2491409">
                  <a:extLst>
                    <a:ext uri="{9D8B030D-6E8A-4147-A177-3AD203B41FA5}">
                      <a16:colId xmlns:a16="http://schemas.microsoft.com/office/drawing/2014/main" val="165059169"/>
                    </a:ext>
                  </a:extLst>
                </a:gridCol>
                <a:gridCol w="1905965">
                  <a:extLst>
                    <a:ext uri="{9D8B030D-6E8A-4147-A177-3AD203B41FA5}">
                      <a16:colId xmlns:a16="http://schemas.microsoft.com/office/drawing/2014/main" val="3816040497"/>
                    </a:ext>
                  </a:extLst>
                </a:gridCol>
              </a:tblGrid>
              <a:tr h="3074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9231687"/>
                  </a:ext>
                </a:extLst>
              </a:tr>
              <a:tr h="307499">
                <a:tc>
                  <a:txBody>
                    <a:bodyPr/>
                    <a:lstStyle/>
                    <a:p>
                      <a:r>
                        <a:rPr lang="en-US" dirty="0"/>
                        <a:t>Somnolence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6750093"/>
                  </a:ext>
                </a:extLst>
              </a:tr>
              <a:tr h="307499">
                <a:tc>
                  <a:txBody>
                    <a:bodyPr/>
                    <a:lstStyle/>
                    <a:p>
                      <a:r>
                        <a:rPr lang="en-US" dirty="0"/>
                        <a:t>Diarrhea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299287"/>
                  </a:ext>
                </a:extLst>
              </a:tr>
              <a:tr h="307499">
                <a:tc>
                  <a:txBody>
                    <a:bodyPr/>
                    <a:lstStyle/>
                    <a:p>
                      <a:r>
                        <a:rPr lang="en-US" dirty="0"/>
                        <a:t>Decreased Appetite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494313"/>
                  </a:ext>
                </a:extLst>
              </a:tr>
              <a:tr h="307499">
                <a:tc>
                  <a:txBody>
                    <a:bodyPr/>
                    <a:lstStyle/>
                    <a:p>
                      <a:r>
                        <a:rPr lang="en-US" dirty="0"/>
                        <a:t>Fatigue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7931819"/>
                  </a:ext>
                </a:extLst>
              </a:tr>
              <a:tr h="307499">
                <a:tc>
                  <a:txBody>
                    <a:bodyPr/>
                    <a:lstStyle/>
                    <a:p>
                      <a:r>
                        <a:rPr lang="en-US" dirty="0"/>
                        <a:t>Vomiting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694670"/>
                  </a:ext>
                </a:extLst>
              </a:tr>
              <a:tr h="307499">
                <a:tc>
                  <a:txBody>
                    <a:bodyPr/>
                    <a:lstStyle/>
                    <a:p>
                      <a:r>
                        <a:rPr lang="en-US" dirty="0"/>
                        <a:t>Pyrexia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7592527"/>
                  </a:ext>
                </a:extLst>
              </a:tr>
              <a:tr h="307499">
                <a:tc>
                  <a:txBody>
                    <a:bodyPr/>
                    <a:lstStyle/>
                    <a:p>
                      <a:r>
                        <a:rPr lang="en-US" dirty="0"/>
                        <a:t>Lethargy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1193860"/>
                  </a:ext>
                </a:extLst>
              </a:tr>
              <a:tr h="307499">
                <a:tc>
                  <a:txBody>
                    <a:bodyPr/>
                    <a:lstStyle/>
                    <a:p>
                      <a:r>
                        <a:rPr lang="en-US" dirty="0"/>
                        <a:t>Upper Respiratory Infection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8750965"/>
                  </a:ext>
                </a:extLst>
              </a:tr>
              <a:tr h="307499">
                <a:tc>
                  <a:txBody>
                    <a:bodyPr/>
                    <a:lstStyle/>
                    <a:p>
                      <a:r>
                        <a:rPr lang="en-US" dirty="0"/>
                        <a:t>Convulsion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27477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7A6EE19-ED0B-4446-92EF-F3C6E3B8C68B}"/>
              </a:ext>
            </a:extLst>
          </p:cNvPr>
          <p:cNvSpPr txBox="1"/>
          <p:nvPr/>
        </p:nvSpPr>
        <p:spPr>
          <a:xfrm>
            <a:off x="901148" y="1722783"/>
            <a:ext cx="83728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Adverse Events</a:t>
            </a:r>
          </a:p>
          <a:p>
            <a:pPr lvl="1"/>
            <a:r>
              <a:rPr lang="en-US" sz="1600" dirty="0"/>
              <a:t>-8 CBD vs 1 Placebo withdrew</a:t>
            </a:r>
          </a:p>
          <a:p>
            <a:pPr lvl="1"/>
            <a:r>
              <a:rPr lang="en-US" sz="1600" dirty="0"/>
              <a:t>-10 CBD vs 1 Placebo required dose reduction</a:t>
            </a:r>
          </a:p>
          <a:p>
            <a:pPr lvl="1"/>
            <a:r>
              <a:rPr lang="en-US" sz="1600" dirty="0"/>
              <a:t>-12 CBD vs 1 Placebo had increased aminotransferase levels </a:t>
            </a:r>
          </a:p>
        </p:txBody>
      </p:sp>
    </p:spTree>
    <p:extLst>
      <p:ext uri="{BB962C8B-B14F-4D97-AF65-F5344CB8AC3E}">
        <p14:creationId xmlns:p14="http://schemas.microsoft.com/office/powerpoint/2010/main" val="3650770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93FF6-A644-114D-B7BD-CEA99DF17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Study 2: Lennox-</a:t>
            </a:r>
            <a:r>
              <a:rPr lang="en-US" dirty="0" err="1"/>
              <a:t>Gastaut</a:t>
            </a:r>
            <a:r>
              <a:rPr lang="en-US" dirty="0"/>
              <a:t> Syndrome</a:t>
            </a:r>
            <a:br>
              <a:rPr lang="en-US" dirty="0"/>
            </a:br>
            <a:r>
              <a:rPr lang="en-US" dirty="0"/>
              <a:t>Adjunctive CBD vs Placebo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57689-8403-1747-AB98-031EEDEC4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Adverse Events</a:t>
            </a:r>
          </a:p>
          <a:p>
            <a:pPr lvl="1"/>
            <a:r>
              <a:rPr lang="en-US" dirty="0"/>
              <a:t>CBD group 12 patients withdrew vs 1 placebo</a:t>
            </a:r>
          </a:p>
          <a:p>
            <a:pPr lvl="1"/>
            <a:r>
              <a:rPr lang="en-US" dirty="0"/>
              <a:t>Serious events; pneumonia, acute respiratory failure, elevated transaminase levels</a:t>
            </a:r>
          </a:p>
          <a:p>
            <a:pPr lvl="2"/>
            <a:r>
              <a:rPr lang="en-US" dirty="0"/>
              <a:t>20 of 86 (23%) treatment group vs 4 of 85 (5%) in placebo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D9A04DC-A70C-E04A-BB5B-6FD5C5EED0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117936"/>
              </p:ext>
            </p:extLst>
          </p:nvPr>
        </p:nvGraphicFramePr>
        <p:xfrm>
          <a:off x="911668" y="3780918"/>
          <a:ext cx="8127999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88959767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7665636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732041327"/>
                    </a:ext>
                  </a:extLst>
                </a:gridCol>
              </a:tblGrid>
              <a:tr h="322921">
                <a:tc>
                  <a:txBody>
                    <a:bodyPr/>
                    <a:lstStyle/>
                    <a:p>
                      <a:r>
                        <a:rPr lang="en-US" dirty="0"/>
                        <a:t>Adverse Event &gt;10%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7788429"/>
                  </a:ext>
                </a:extLst>
              </a:tr>
              <a:tr h="322921">
                <a:tc>
                  <a:txBody>
                    <a:bodyPr/>
                    <a:lstStyle/>
                    <a:p>
                      <a:r>
                        <a:rPr lang="en-US" dirty="0"/>
                        <a:t>Diarrhea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625679"/>
                  </a:ext>
                </a:extLst>
              </a:tr>
              <a:tr h="322921">
                <a:tc>
                  <a:txBody>
                    <a:bodyPr/>
                    <a:lstStyle/>
                    <a:p>
                      <a:r>
                        <a:rPr lang="en-US" dirty="0"/>
                        <a:t>Somnolence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3539977"/>
                  </a:ext>
                </a:extLst>
              </a:tr>
              <a:tr h="322921">
                <a:tc>
                  <a:txBody>
                    <a:bodyPr/>
                    <a:lstStyle/>
                    <a:p>
                      <a:r>
                        <a:rPr lang="en-US" dirty="0"/>
                        <a:t>Pyrexia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559825"/>
                  </a:ext>
                </a:extLst>
              </a:tr>
              <a:tr h="322921">
                <a:tc>
                  <a:txBody>
                    <a:bodyPr/>
                    <a:lstStyle/>
                    <a:p>
                      <a:r>
                        <a:rPr lang="en-US" dirty="0"/>
                        <a:t>Decreased Appetite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9797171"/>
                  </a:ext>
                </a:extLst>
              </a:tr>
              <a:tr h="322921">
                <a:tc>
                  <a:txBody>
                    <a:bodyPr/>
                    <a:lstStyle/>
                    <a:p>
                      <a:r>
                        <a:rPr lang="en-US" dirty="0"/>
                        <a:t>Vomiting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1434014"/>
                  </a:ext>
                </a:extLst>
              </a:tr>
              <a:tr h="3229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9034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5106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F11DF-4613-7046-80D5-2B5F83560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Study 3: Lennox-</a:t>
            </a:r>
            <a:r>
              <a:rPr lang="en-US" dirty="0" err="1"/>
              <a:t>Gastaut</a:t>
            </a:r>
            <a:r>
              <a:rPr lang="en-US" dirty="0"/>
              <a:t> Syndrome</a:t>
            </a:r>
            <a:br>
              <a:rPr lang="en-US" dirty="0"/>
            </a:br>
            <a:r>
              <a:rPr lang="en-US" dirty="0"/>
              <a:t>Adjunctive High/Low dose CBD vs Placebo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7286E-AE77-9643-8EFC-8507A17B1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Adverse Events</a:t>
            </a:r>
          </a:p>
          <a:p>
            <a:pPr lvl="1"/>
            <a:r>
              <a:rPr lang="en-US" dirty="0"/>
              <a:t>CBD20 group 6 patients withdrew vs CBD10 1 patient</a:t>
            </a:r>
          </a:p>
          <a:p>
            <a:pPr lvl="1"/>
            <a:r>
              <a:rPr lang="en-US" dirty="0"/>
              <a:t>Serious events; defined as elevated transaminase levels</a:t>
            </a:r>
          </a:p>
          <a:p>
            <a:pPr lvl="2"/>
            <a:r>
              <a:rPr lang="en-US" dirty="0"/>
              <a:t>CB20 of 11 patients CB10 3 patients vs 0 in placebo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BBB345B-888F-6547-8569-8A36CC0651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623880"/>
              </p:ext>
            </p:extLst>
          </p:nvPr>
        </p:nvGraphicFramePr>
        <p:xfrm>
          <a:off x="786295" y="4100975"/>
          <a:ext cx="8128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0818">
                  <a:extLst>
                    <a:ext uri="{9D8B030D-6E8A-4147-A177-3AD203B41FA5}">
                      <a16:colId xmlns:a16="http://schemas.microsoft.com/office/drawing/2014/main" val="2912708187"/>
                    </a:ext>
                  </a:extLst>
                </a:gridCol>
                <a:gridCol w="1881809">
                  <a:extLst>
                    <a:ext uri="{9D8B030D-6E8A-4147-A177-3AD203B41FA5}">
                      <a16:colId xmlns:a16="http://schemas.microsoft.com/office/drawing/2014/main" val="2548516385"/>
                    </a:ext>
                  </a:extLst>
                </a:gridCol>
                <a:gridCol w="1802295">
                  <a:extLst>
                    <a:ext uri="{9D8B030D-6E8A-4147-A177-3AD203B41FA5}">
                      <a16:colId xmlns:a16="http://schemas.microsoft.com/office/drawing/2014/main" val="148043364"/>
                    </a:ext>
                  </a:extLst>
                </a:gridCol>
                <a:gridCol w="1493078">
                  <a:extLst>
                    <a:ext uri="{9D8B030D-6E8A-4147-A177-3AD203B41FA5}">
                      <a16:colId xmlns:a16="http://schemas.microsoft.com/office/drawing/2014/main" val="263102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CB10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CB20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7529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Somnolence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3314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Decreased appetite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886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Diarrhea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3084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182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Pyrexia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19522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1914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B961E-9195-8046-B6A5-F77F1427C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232B7-AB27-964B-81A9-1F30C611E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821" y="1657007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Upon completion of this learning activity, participants will be able to:</a:t>
            </a:r>
          </a:p>
          <a:p>
            <a:pPr marL="0" indent="0">
              <a:buNone/>
            </a:pPr>
            <a:r>
              <a:rPr lang="en-US" dirty="0"/>
              <a:t>1. Discuss the endocannabinoid system and its function </a:t>
            </a:r>
            <a:br>
              <a:rPr lang="en-US" dirty="0"/>
            </a:br>
            <a:r>
              <a:rPr lang="en-US" dirty="0"/>
              <a:t>2. Discuss potential clinical uses for CBD </a:t>
            </a:r>
          </a:p>
          <a:p>
            <a:pPr marL="0" indent="0">
              <a:buNone/>
            </a:pPr>
            <a:r>
              <a:rPr lang="en-US" dirty="0"/>
              <a:t>3. Review the literature and clinical evidence for FDA approved CBD products and non prescription CBD products</a:t>
            </a:r>
            <a:br>
              <a:rPr lang="en-US" dirty="0"/>
            </a:br>
            <a:r>
              <a:rPr lang="en-US" dirty="0"/>
              <a:t>4. Explain the legality of CBD</a:t>
            </a:r>
            <a:br>
              <a:rPr lang="en-US" dirty="0"/>
            </a:br>
            <a:r>
              <a:rPr lang="en-US" dirty="0"/>
              <a:t>5. Discuss safety and potential drug interactions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08885B-3826-AF48-8D0F-C6332DF89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7926" y="3134192"/>
            <a:ext cx="2177767" cy="311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11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6106C-3B7D-D946-B966-EC3A1473D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Safety: Drug Interactions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159D3-197E-E04F-BFB8-07C5311ED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31235"/>
            <a:ext cx="8596668" cy="461012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/>
          </a:p>
          <a:p>
            <a:r>
              <a:rPr lang="en-US" sz="2400" dirty="0"/>
              <a:t>CBD is metabolized by CYP3A4 and CYP2C19 and inhibits CYP3A4, CYP2D6, CYP2C19</a:t>
            </a:r>
          </a:p>
          <a:p>
            <a:r>
              <a:rPr lang="en-US" sz="2400" dirty="0"/>
              <a:t>Major: Valproate, citalopram, diazepam</a:t>
            </a:r>
          </a:p>
          <a:p>
            <a:r>
              <a:rPr lang="en-US" sz="2400" dirty="0"/>
              <a:t>Moderate: Clobazam, clopidogrel</a:t>
            </a:r>
          </a:p>
          <a:p>
            <a:pPr lvl="1"/>
            <a:r>
              <a:rPr lang="en-US" sz="1800" dirty="0"/>
              <a:t>May increase serum concentrations of macrolides, calcium channel blockers, benzodiazepines, cyclosporine, sildenafil (and other PDE5 inhibitors), antihistamines, haloperidol, antiretrovirals, and some statins (atorvastatin and simvastatin, but not pravastatin or rosuvastatin)</a:t>
            </a:r>
          </a:p>
          <a:p>
            <a:pPr lvl="1"/>
            <a:r>
              <a:rPr lang="en-US" sz="1800" dirty="0"/>
              <a:t>May increase serum concentrations of SSRIs, tricyclic antidepressants, antipsychotics, beta blockers and opioids (including codeine and oxycodone)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969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894CC-7BD9-744B-85AB-DA0A0C70D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Epidiolex</a:t>
            </a:r>
            <a:r>
              <a:rPr lang="en-US" dirty="0"/>
              <a:t>: Dosing in Seizure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230AD-4A18-7A4C-967C-3EC544BC5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Starting dose 2.5 mg/kg bid x 7days then 5 mg/kg bid</a:t>
            </a:r>
          </a:p>
          <a:p>
            <a:r>
              <a:rPr lang="en-US" dirty="0"/>
              <a:t>May increase to 10 mg/kg bid in uncontrolled seizure</a:t>
            </a:r>
          </a:p>
          <a:p>
            <a:r>
              <a:rPr lang="en-US" dirty="0"/>
              <a:t>Maintenance dose increase in 2.5 mg/kg increments BID</a:t>
            </a:r>
          </a:p>
          <a:p>
            <a:r>
              <a:rPr lang="en-US" dirty="0"/>
              <a:t>Moderate hepatic impairment; reduce starting, normal and max dose by ½</a:t>
            </a:r>
          </a:p>
          <a:p>
            <a:r>
              <a:rPr lang="en-US" dirty="0"/>
              <a:t>Severe hepatic impairment; reduce starting, normal and max dose to 0.5 mg/kg bid; 1 mg/kg bid, 2 mg/kg </a:t>
            </a:r>
          </a:p>
          <a:p>
            <a:r>
              <a:rPr lang="en-US" dirty="0"/>
              <a:t>Dispose bottle after 12 weeks</a:t>
            </a:r>
          </a:p>
        </p:txBody>
      </p:sp>
    </p:spTree>
    <p:extLst>
      <p:ext uri="{BB962C8B-B14F-4D97-AF65-F5344CB8AC3E}">
        <p14:creationId xmlns:p14="http://schemas.microsoft.com/office/powerpoint/2010/main" val="42880941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5611-71D9-334C-A4EC-C1B421B07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CBD Useful For??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5CC06-2CA9-6642-B8FE-6F7070836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2534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Anxiety</a:t>
            </a:r>
          </a:p>
          <a:p>
            <a:r>
              <a:rPr lang="en-US" dirty="0"/>
              <a:t>Chronic Pain</a:t>
            </a:r>
          </a:p>
          <a:p>
            <a:r>
              <a:rPr lang="en-US" dirty="0"/>
              <a:t>Parkinson’s Disease</a:t>
            </a:r>
          </a:p>
          <a:p>
            <a:r>
              <a:rPr lang="en-US" dirty="0"/>
              <a:t>Schizophrenia</a:t>
            </a:r>
          </a:p>
          <a:p>
            <a:r>
              <a:rPr lang="en-US" dirty="0"/>
              <a:t>Cancer</a:t>
            </a:r>
          </a:p>
          <a:p>
            <a:r>
              <a:rPr lang="en-US" dirty="0"/>
              <a:t>Nausea &amp; vomiting</a:t>
            </a:r>
          </a:p>
          <a:p>
            <a:r>
              <a:rPr lang="en-US" dirty="0"/>
              <a:t>Depression</a:t>
            </a:r>
          </a:p>
          <a:p>
            <a:r>
              <a:rPr lang="en-US" dirty="0"/>
              <a:t>Psoriasis</a:t>
            </a:r>
          </a:p>
          <a:p>
            <a:r>
              <a:rPr lang="en-US" dirty="0"/>
              <a:t>PTSD</a:t>
            </a:r>
          </a:p>
          <a:p>
            <a:r>
              <a:rPr lang="en-US" dirty="0"/>
              <a:t>Autism</a:t>
            </a:r>
          </a:p>
          <a:p>
            <a:r>
              <a:rPr lang="en-US" dirty="0"/>
              <a:t>Sleep Disorders</a:t>
            </a:r>
          </a:p>
          <a:p>
            <a:r>
              <a:rPr lang="en-US" dirty="0" err="1"/>
              <a:t>Etc</a:t>
            </a:r>
            <a:r>
              <a:rPr lang="en-US" dirty="0"/>
              <a:t>…</a:t>
            </a:r>
            <a:r>
              <a:rPr lang="en-US" dirty="0" err="1"/>
              <a:t>etc</a:t>
            </a:r>
            <a:r>
              <a:rPr lang="en-US" dirty="0"/>
              <a:t>….</a:t>
            </a:r>
            <a:r>
              <a:rPr lang="en-US" dirty="0" err="1"/>
              <a:t>etc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C83972-D167-2140-BECD-115F72041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470" y="1485900"/>
            <a:ext cx="4306956" cy="454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14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08FFD-B274-854F-B0AD-64191C768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CBD: Study 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2EE4C-800E-D74E-9412-FC91F837C9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Lack of well controlled trials</a:t>
            </a:r>
          </a:p>
          <a:p>
            <a:r>
              <a:rPr lang="en-US" dirty="0"/>
              <a:t>Variability of product selection</a:t>
            </a:r>
          </a:p>
          <a:p>
            <a:pPr lvl="1"/>
            <a:r>
              <a:rPr lang="en-US" dirty="0"/>
              <a:t>Labeling, purity, content, bioavailability</a:t>
            </a:r>
          </a:p>
          <a:p>
            <a:pPr lvl="1"/>
            <a:r>
              <a:rPr lang="en-US" dirty="0"/>
              <a:t>Consistency between products</a:t>
            </a:r>
          </a:p>
          <a:p>
            <a:pPr lvl="1"/>
            <a:r>
              <a:rPr lang="en-US" dirty="0"/>
              <a:t>CBD, CBD + THC, CBC, </a:t>
            </a:r>
            <a:r>
              <a:rPr lang="en-US" dirty="0" err="1"/>
              <a:t>CGGTerpenes</a:t>
            </a:r>
            <a:r>
              <a:rPr lang="en-US" dirty="0"/>
              <a:t>, Additives</a:t>
            </a:r>
          </a:p>
          <a:p>
            <a:r>
              <a:rPr lang="en-US" dirty="0"/>
              <a:t>Study Design Flaws</a:t>
            </a:r>
          </a:p>
          <a:p>
            <a:r>
              <a:rPr lang="en-US" dirty="0"/>
              <a:t>Study Participants</a:t>
            </a:r>
          </a:p>
          <a:p>
            <a:r>
              <a:rPr lang="en-US" dirty="0"/>
              <a:t> Dosing Variables within disease states</a:t>
            </a:r>
          </a:p>
        </p:txBody>
      </p:sp>
    </p:spTree>
    <p:extLst>
      <p:ext uri="{BB962C8B-B14F-4D97-AF65-F5344CB8AC3E}">
        <p14:creationId xmlns:p14="http://schemas.microsoft.com/office/powerpoint/2010/main" val="22582350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02543-F24F-454F-9DF3-282A2988F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CBD in Other Epilepsy Syndromes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AA05B-92D1-2645-8A55-9091DFED12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Open label #1</a:t>
            </a:r>
          </a:p>
          <a:p>
            <a:pPr lvl="1"/>
            <a:r>
              <a:rPr lang="en-US" dirty="0"/>
              <a:t>Tuberous sclerosis complex induced refractory epilepsy</a:t>
            </a:r>
          </a:p>
          <a:p>
            <a:pPr lvl="1"/>
            <a:r>
              <a:rPr lang="en-US" dirty="0"/>
              <a:t>N=18 patients, 3 months of therapy</a:t>
            </a:r>
          </a:p>
          <a:p>
            <a:pPr lvl="1"/>
            <a:r>
              <a:rPr lang="en-US" dirty="0"/>
              <a:t>Dose 5 mg/kg/day increased by 5 mg/kg/day to a max of 50 mg/kg/day</a:t>
            </a:r>
          </a:p>
          <a:p>
            <a:pPr lvl="1"/>
            <a:r>
              <a:rPr lang="en-US" dirty="0"/>
              <a:t>Mean percent change in seizure frequency 48.8% (interquartile ratio 69.1% to 11.1%)</a:t>
            </a:r>
          </a:p>
          <a:p>
            <a:r>
              <a:rPr lang="en-US" dirty="0"/>
              <a:t>Open label #2</a:t>
            </a:r>
          </a:p>
          <a:p>
            <a:pPr lvl="1"/>
            <a:r>
              <a:rPr lang="en-US" dirty="0"/>
              <a:t>Refractory seizure regardless of genetic etiology</a:t>
            </a:r>
          </a:p>
          <a:p>
            <a:pPr lvl="1"/>
            <a:r>
              <a:rPr lang="en-US" dirty="0"/>
              <a:t>N=137 aged 1-30 years</a:t>
            </a:r>
          </a:p>
          <a:p>
            <a:pPr lvl="1"/>
            <a:r>
              <a:rPr lang="en-US" dirty="0"/>
              <a:t>Dose 2-5 mg/kg/d to a max of 50 mg/kg/day </a:t>
            </a:r>
          </a:p>
          <a:p>
            <a:pPr lvl="1"/>
            <a:r>
              <a:rPr lang="en-US" dirty="0"/>
              <a:t>Median reduction in monthly motor seizure 36.5% (IQR 64% to 0%)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5989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C53AF-F866-0B43-86CA-85E0FEBF1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CBD/THC and Autism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BC71C-906C-0D42-A05D-681E962B4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10749"/>
            <a:ext cx="8596668" cy="4530614"/>
          </a:xfrm>
        </p:spPr>
        <p:txBody>
          <a:bodyPr>
            <a:normAutofit fontScale="85000" lnSpcReduction="10000"/>
          </a:bodyPr>
          <a:lstStyle/>
          <a:p>
            <a:endParaRPr lang="en-US" dirty="0"/>
          </a:p>
          <a:p>
            <a:r>
              <a:rPr lang="en-US" sz="2600" dirty="0"/>
              <a:t>Retrospective study assessed safety, tolerability and efficacy </a:t>
            </a:r>
          </a:p>
          <a:p>
            <a:r>
              <a:rPr lang="en-US" sz="2600" dirty="0"/>
              <a:t>CBD to reduce refractory problem behaviors in children on the autism spectrum. </a:t>
            </a:r>
          </a:p>
          <a:p>
            <a:r>
              <a:rPr lang="en-US" sz="2600" dirty="0"/>
              <a:t>60 children with ASD (age range 5–17; 77% low functioning; 83% boys)</a:t>
            </a:r>
          </a:p>
          <a:p>
            <a:r>
              <a:rPr lang="en-US" sz="2600" dirty="0"/>
              <a:t>CBD:THC at a ratio of 20:1</a:t>
            </a:r>
          </a:p>
          <a:p>
            <a:r>
              <a:rPr lang="en-US" sz="2600" dirty="0"/>
              <a:t>Dose was up-titrated to effect (maximal CBD dose of 10mg/kg/d).</a:t>
            </a:r>
          </a:p>
          <a:p>
            <a:r>
              <a:rPr lang="en-US" sz="2600" dirty="0"/>
              <a:t>“Substantial” improvement in behavioral outbreaks</a:t>
            </a:r>
          </a:p>
          <a:p>
            <a:pPr lvl="1"/>
            <a:r>
              <a:rPr lang="en-US" sz="2400" dirty="0"/>
              <a:t>Anxiety and communication problems (61%) as well as stress levels reported by parents.</a:t>
            </a:r>
          </a:p>
          <a:p>
            <a:endParaRPr lang="en-US" sz="2600" dirty="0"/>
          </a:p>
          <a:p>
            <a:endParaRPr lang="en-US" sz="26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1750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C6C3F-B54D-1843-8736-D0753EAE0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Addiction/Chronic Pain Treatment</a:t>
            </a:r>
            <a:br>
              <a:rPr lang="en-US" dirty="0"/>
            </a:br>
            <a:r>
              <a:rPr lang="en-US" dirty="0"/>
              <a:t>Opioid abuse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ED30E-CED1-BF44-A702-5DFEFBE4F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Reduce heroin seeking behavior through modulation of dopamine and serotonin?</a:t>
            </a:r>
          </a:p>
          <a:p>
            <a:pPr lvl="1"/>
            <a:r>
              <a:rPr lang="en-US" dirty="0"/>
              <a:t>Rat model</a:t>
            </a:r>
          </a:p>
          <a:p>
            <a:pPr lvl="1"/>
            <a:r>
              <a:rPr lang="en-US" dirty="0"/>
              <a:t>Attenuated heroin-seeking behavior</a:t>
            </a:r>
          </a:p>
          <a:p>
            <a:pPr lvl="1"/>
            <a:r>
              <a:rPr lang="en-US" dirty="0"/>
              <a:t>May be a potential treatment for heroin craving and relapse</a:t>
            </a:r>
          </a:p>
          <a:p>
            <a:r>
              <a:rPr lang="en-US" dirty="0"/>
              <a:t>Chronic pain treatment in opioid abuse</a:t>
            </a:r>
          </a:p>
          <a:p>
            <a:pPr lvl="1"/>
            <a:r>
              <a:rPr lang="en-US" dirty="0"/>
              <a:t>Rat model</a:t>
            </a:r>
          </a:p>
          <a:p>
            <a:pPr lvl="1"/>
            <a:r>
              <a:rPr lang="en-US" dirty="0"/>
              <a:t>Inhibit reward facilitating effect  of morphine; 5HT1A receptor</a:t>
            </a:r>
          </a:p>
          <a:p>
            <a:pPr lvl="1"/>
            <a:r>
              <a:rPr lang="en-US" dirty="0"/>
              <a:t>CBD interferes with brain reward mechanisms responsible for the expression of the acute reinforcing properties of opioids</a:t>
            </a:r>
          </a:p>
          <a:p>
            <a:pPr lvl="1"/>
            <a:r>
              <a:rPr lang="en-US" dirty="0"/>
              <a:t> CBD may be clinically useful in attenuating the rewarding effects of opioids.</a:t>
            </a:r>
          </a:p>
        </p:txBody>
      </p:sp>
    </p:spTree>
    <p:extLst>
      <p:ext uri="{BB962C8B-B14F-4D97-AF65-F5344CB8AC3E}">
        <p14:creationId xmlns:p14="http://schemas.microsoft.com/office/powerpoint/2010/main" val="1985323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B751E-CC8F-144E-B47F-F14EF5780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Spasticity and Pain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1D75A-33D2-884D-AF36-2367E3681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Randomized double blind multi group crossover</a:t>
            </a:r>
          </a:p>
          <a:p>
            <a:r>
              <a:rPr lang="en-US" dirty="0"/>
              <a:t>Used 1:1 CBD/THC whole plant extract</a:t>
            </a:r>
          </a:p>
          <a:p>
            <a:r>
              <a:rPr lang="en-US" dirty="0"/>
              <a:t>12 pain; 16 spasm; 8 spasticity</a:t>
            </a:r>
          </a:p>
          <a:p>
            <a:r>
              <a:rPr lang="en-US" dirty="0"/>
              <a:t>24 MS, 18 spinal cord injury, 4 brachial </a:t>
            </a:r>
            <a:r>
              <a:rPr lang="en-US" dirty="0" err="1"/>
              <a:t>plexis</a:t>
            </a:r>
            <a:r>
              <a:rPr lang="en-US" dirty="0"/>
              <a:t> damage, 1 limb amputation</a:t>
            </a:r>
          </a:p>
          <a:p>
            <a:r>
              <a:rPr lang="en-US" dirty="0"/>
              <a:t>Dose range 2.5-120mg/24 </a:t>
            </a:r>
            <a:r>
              <a:rPr lang="en-US" dirty="0" err="1"/>
              <a:t>hrs</a:t>
            </a:r>
            <a:endParaRPr lang="en-US" dirty="0"/>
          </a:p>
          <a:p>
            <a:r>
              <a:rPr lang="en-US" dirty="0"/>
              <a:t>CBD group significant but modest pain relief</a:t>
            </a:r>
          </a:p>
          <a:p>
            <a:r>
              <a:rPr lang="en-US" dirty="0"/>
              <a:t>Transient hypotension and intoxication with rapid initial dose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013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F72B6-F5F0-9247-9DBA-E8C1F2DC6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Pain with HPV Vaccine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F2B5B-9EB6-DF47-BD01-53D4DDE602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Anecdotal retrospective</a:t>
            </a:r>
          </a:p>
          <a:p>
            <a:r>
              <a:rPr lang="en-US" dirty="0"/>
              <a:t>12 females (12-24yrs)</a:t>
            </a:r>
          </a:p>
          <a:p>
            <a:r>
              <a:rPr lang="en-US" dirty="0"/>
              <a:t>CBD enriched hemp oil</a:t>
            </a:r>
          </a:p>
          <a:p>
            <a:r>
              <a:rPr lang="en-US" dirty="0"/>
              <a:t>25 mg/kg (supplement with 2-5mg/ml weekly</a:t>
            </a:r>
          </a:p>
          <a:p>
            <a:r>
              <a:rPr lang="en-US" dirty="0"/>
              <a:t>Quantitatively lower pain scores</a:t>
            </a:r>
          </a:p>
          <a:p>
            <a:r>
              <a:rPr lang="en-US" dirty="0"/>
              <a:t>Due to CBD, natural alleviation or placebo</a:t>
            </a:r>
          </a:p>
        </p:txBody>
      </p:sp>
    </p:spTree>
    <p:extLst>
      <p:ext uri="{BB962C8B-B14F-4D97-AF65-F5344CB8AC3E}">
        <p14:creationId xmlns:p14="http://schemas.microsoft.com/office/powerpoint/2010/main" val="27919818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D5260-389D-7C40-A275-A43F55D20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Chronic Pain in Renal Transplant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212EE-D58E-9D42-98F0-42A655F20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CBD oil ?</a:t>
            </a:r>
          </a:p>
          <a:p>
            <a:r>
              <a:rPr lang="en-US" dirty="0"/>
              <a:t>7 patients (58-75 </a:t>
            </a:r>
            <a:r>
              <a:rPr lang="en-US" dirty="0" err="1"/>
              <a:t>yrs</a:t>
            </a:r>
            <a:r>
              <a:rPr lang="en-US" dirty="0"/>
              <a:t>)</a:t>
            </a:r>
          </a:p>
          <a:p>
            <a:r>
              <a:rPr lang="en-US" dirty="0"/>
              <a:t>50-150 mg two times per day for 3 weeks</a:t>
            </a:r>
          </a:p>
          <a:p>
            <a:r>
              <a:rPr lang="en-US" dirty="0"/>
              <a:t>2 patients total pain improvement, 4 partial</a:t>
            </a:r>
          </a:p>
          <a:p>
            <a:r>
              <a:rPr lang="en-US" dirty="0"/>
              <a:t>Drowsiness, dizziness, nausea and dry mouth</a:t>
            </a:r>
          </a:p>
        </p:txBody>
      </p:sp>
    </p:spTree>
    <p:extLst>
      <p:ext uri="{BB962C8B-B14F-4D97-AF65-F5344CB8AC3E}">
        <p14:creationId xmlns:p14="http://schemas.microsoft.com/office/powerpoint/2010/main" val="442326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8AAD39-2EF1-E941-8ECB-38EF9922A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347" y="193282"/>
            <a:ext cx="6761408" cy="20021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1B5126-6380-1241-88F7-8E1D8D4EB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810" y="2362868"/>
            <a:ext cx="3709829" cy="44049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B52F0D-D16C-054E-96AC-EB182B0F6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083" y="2325136"/>
            <a:ext cx="5198200" cy="448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66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DF5E3-1464-9D45-9440-A344472F5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Anxiety: Public Speaking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4F279-5A93-8C49-82CD-146A951725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24 never treated patients with Social Anxiety Disorder (SAD)</a:t>
            </a:r>
          </a:p>
          <a:p>
            <a:r>
              <a:rPr lang="en-US" dirty="0"/>
              <a:t>Effects of a simulation public speaking test (SPST)</a:t>
            </a:r>
          </a:p>
          <a:p>
            <a:r>
              <a:rPr lang="en-US" dirty="0"/>
              <a:t>Received CBD (600 mg; n=12) or placebo (placebo; n=12) in a double-blind randomized design 1 h and a half before the test.</a:t>
            </a:r>
          </a:p>
          <a:p>
            <a:r>
              <a:rPr lang="en-US" dirty="0"/>
              <a:t>Pretreatment with CBD significantly reduced anxiety, cognitive impairment and discomfort in their speech performance, and significantly decreased alert in their anticipatory speech</a:t>
            </a:r>
          </a:p>
          <a:p>
            <a:r>
              <a:rPr lang="en-US" dirty="0"/>
              <a:t>Placebo group presented higher anxiety, cognitive impairment, discomfort, and alert levels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2994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13CF6-C84C-1147-A41E-3F0FCD88A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Anxiety and Sleep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23C8B-5F78-6E41-943F-F6A5252D2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Retrospective chart review</a:t>
            </a:r>
          </a:p>
          <a:p>
            <a:r>
              <a:rPr lang="en-US" dirty="0"/>
              <a:t>Variable CBD doses</a:t>
            </a:r>
          </a:p>
          <a:p>
            <a:r>
              <a:rPr lang="en-US" dirty="0"/>
              <a:t>72 adults presenting with primary concerns of anxiety (n = 47)</a:t>
            </a:r>
          </a:p>
          <a:p>
            <a:r>
              <a:rPr lang="en-US" dirty="0"/>
              <a:t>Poor sleep (n = 25) </a:t>
            </a:r>
          </a:p>
          <a:p>
            <a:r>
              <a:rPr lang="en-US" dirty="0"/>
              <a:t>Anxiety scores decreased within the first month in 57 patients (79.2%)</a:t>
            </a:r>
          </a:p>
          <a:p>
            <a:pPr lvl="1"/>
            <a:r>
              <a:rPr lang="en-US" dirty="0"/>
              <a:t>Remained stable</a:t>
            </a:r>
          </a:p>
          <a:p>
            <a:r>
              <a:rPr lang="en-US" dirty="0"/>
              <a:t>Sleep scores improved within the first month in 48 patients (66.7%)</a:t>
            </a:r>
          </a:p>
          <a:p>
            <a:pPr lvl="1"/>
            <a:r>
              <a:rPr lang="en-US" dirty="0"/>
              <a:t>Fluctuated over time</a:t>
            </a:r>
          </a:p>
          <a:p>
            <a:r>
              <a:rPr lang="en-US" dirty="0"/>
              <a:t>Well tolerated in all but 3 patients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0045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CB790-0974-F840-925B-2A530F4DD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Arthritis Foundation</a:t>
            </a:r>
            <a:br>
              <a:rPr lang="en-US" dirty="0"/>
            </a:br>
            <a:r>
              <a:rPr lang="en-US" dirty="0"/>
              <a:t>Guidance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F637D-CD04-B14B-8117-48D31B56F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ever recommendations to help counsel patients</a:t>
            </a:r>
          </a:p>
          <a:p>
            <a:r>
              <a:rPr lang="en-US" dirty="0"/>
              <a:t>Foundation takeaways</a:t>
            </a:r>
          </a:p>
          <a:p>
            <a:pPr lvl="1"/>
            <a:r>
              <a:rPr lang="en-US" dirty="0"/>
              <a:t>Symptoms of pain, insomnia and anxiety may improve</a:t>
            </a:r>
          </a:p>
          <a:p>
            <a:pPr lvl="1"/>
            <a:r>
              <a:rPr lang="en-US" dirty="0"/>
              <a:t>No rigorous clinical studies in arthritis exist</a:t>
            </a:r>
          </a:p>
          <a:p>
            <a:pPr lvl="1"/>
            <a:r>
              <a:rPr lang="en-US" dirty="0"/>
              <a:t>Moderate doses have not been linked to safety concerns</a:t>
            </a:r>
          </a:p>
          <a:p>
            <a:pPr lvl="1"/>
            <a:r>
              <a:rPr lang="en-US" dirty="0"/>
              <a:t>CBD not meant to replace disease modifying drugs</a:t>
            </a:r>
          </a:p>
          <a:p>
            <a:r>
              <a:rPr lang="en-US" dirty="0" err="1"/>
              <a:t>Arthritis.org</a:t>
            </a:r>
            <a:endParaRPr lang="en-US" dirty="0"/>
          </a:p>
          <a:p>
            <a:pPr lvl="1"/>
            <a:r>
              <a:rPr lang="en-US" dirty="0"/>
              <a:t>Search CBD for arthritis</a:t>
            </a:r>
          </a:p>
          <a:p>
            <a:pPr lvl="1"/>
            <a:r>
              <a:rPr lang="en-US" dirty="0"/>
              <a:t>Good overall advice</a:t>
            </a:r>
          </a:p>
        </p:txBody>
      </p:sp>
    </p:spTree>
    <p:extLst>
      <p:ext uri="{BB962C8B-B14F-4D97-AF65-F5344CB8AC3E}">
        <p14:creationId xmlns:p14="http://schemas.microsoft.com/office/powerpoint/2010/main" val="4161820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97D57-9548-8142-988C-2B60B4EC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Relative Strength of Evidence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8670B-CCD3-1F4B-B2C4-CE2B75861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Dravet’s</a:t>
            </a:r>
            <a:r>
              <a:rPr lang="en-US" dirty="0"/>
              <a:t> or Lennox </a:t>
            </a:r>
            <a:r>
              <a:rPr lang="en-US" dirty="0" err="1"/>
              <a:t>Gastaut</a:t>
            </a:r>
            <a:endParaRPr lang="en-US" dirty="0"/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line = no evidence</a:t>
            </a:r>
          </a:p>
          <a:p>
            <a:pPr lvl="1"/>
            <a:r>
              <a:rPr lang="en-US" dirty="0"/>
              <a:t>Refractory = strong evidence</a:t>
            </a:r>
          </a:p>
          <a:p>
            <a:r>
              <a:rPr lang="en-US" dirty="0"/>
              <a:t>Other Seizure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line = no evidence</a:t>
            </a:r>
          </a:p>
          <a:p>
            <a:pPr lvl="1"/>
            <a:r>
              <a:rPr lang="en-US" dirty="0"/>
              <a:t>Refractory = moderate</a:t>
            </a:r>
          </a:p>
          <a:p>
            <a:r>
              <a:rPr lang="en-US" dirty="0"/>
              <a:t>Anxiety</a:t>
            </a:r>
          </a:p>
          <a:p>
            <a:pPr lvl="1"/>
            <a:r>
              <a:rPr lang="en-US" dirty="0"/>
              <a:t>Public Speaking = weak evidence</a:t>
            </a:r>
          </a:p>
          <a:p>
            <a:pPr lvl="1"/>
            <a:r>
              <a:rPr lang="en-US" dirty="0"/>
              <a:t>Stressor Prophylaxis = very weak evidence</a:t>
            </a:r>
          </a:p>
          <a:p>
            <a:pPr lvl="1"/>
            <a:r>
              <a:rPr lang="en-US" dirty="0"/>
              <a:t>Chronic Anxiety = no evidence</a:t>
            </a:r>
          </a:p>
        </p:txBody>
      </p:sp>
    </p:spTree>
    <p:extLst>
      <p:ext uri="{BB962C8B-B14F-4D97-AF65-F5344CB8AC3E}">
        <p14:creationId xmlns:p14="http://schemas.microsoft.com/office/powerpoint/2010/main" val="41589994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44DF-69CC-4848-B21A-BDC45E12D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Relative Strength of Evidence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4D26D-0585-004B-90F7-1F16E1B03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Psychosis/Schizophrenia = none</a:t>
            </a:r>
          </a:p>
          <a:p>
            <a:r>
              <a:rPr lang="en-US" dirty="0"/>
              <a:t>Pain and or spasticity = none</a:t>
            </a:r>
          </a:p>
          <a:p>
            <a:r>
              <a:rPr lang="en-US" dirty="0"/>
              <a:t>Parkinson’s Disease</a:t>
            </a:r>
          </a:p>
          <a:p>
            <a:pPr lvl="1"/>
            <a:r>
              <a:rPr lang="en-US" dirty="0"/>
              <a:t>Movement disorders = none</a:t>
            </a:r>
          </a:p>
          <a:p>
            <a:pPr lvl="1"/>
            <a:r>
              <a:rPr lang="en-US" dirty="0"/>
              <a:t>Sleep = weak evidence</a:t>
            </a:r>
          </a:p>
          <a:p>
            <a:r>
              <a:rPr lang="en-US" dirty="0"/>
              <a:t>Crohn’s Disease = none</a:t>
            </a:r>
          </a:p>
          <a:p>
            <a:r>
              <a:rPr lang="en-US" dirty="0"/>
              <a:t>Acne/rosacea = none</a:t>
            </a:r>
          </a:p>
          <a:p>
            <a:r>
              <a:rPr lang="en-US" dirty="0"/>
              <a:t>Cancer = none</a:t>
            </a:r>
          </a:p>
        </p:txBody>
      </p:sp>
    </p:spTree>
    <p:extLst>
      <p:ext uri="{BB962C8B-B14F-4D97-AF65-F5344CB8AC3E}">
        <p14:creationId xmlns:p14="http://schemas.microsoft.com/office/powerpoint/2010/main" val="8080834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47358-4E0B-1147-85C8-B0E74D627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CBD and PETS</a:t>
            </a:r>
            <a:br>
              <a:rPr lang="en-US" dirty="0"/>
            </a:br>
            <a:r>
              <a:rPr lang="en-US" dirty="0"/>
              <a:t>Seizure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DA0F9-DE7B-324F-8A72-7A482815E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16 pet dogs to assess the short-term effect of CBD on seizure frequency</a:t>
            </a:r>
          </a:p>
          <a:p>
            <a:r>
              <a:rPr lang="en-US" dirty="0"/>
              <a:t>Variable dose of hemp derived CBD</a:t>
            </a:r>
          </a:p>
          <a:p>
            <a:r>
              <a:rPr lang="en-US" dirty="0"/>
              <a:t>Nine dogs were treated with CBD, while seven in a control group were treated with a placebo</a:t>
            </a:r>
          </a:p>
          <a:p>
            <a:r>
              <a:rPr lang="en-US" dirty="0"/>
              <a:t>Treatment group received CBD oil for 12 weeks. </a:t>
            </a:r>
          </a:p>
          <a:p>
            <a:r>
              <a:rPr lang="en-US" dirty="0"/>
              <a:t>All of the dogs were required to stay on standard anticonvulsant drugs, including phenobarbital and potassium bromide.</a:t>
            </a:r>
          </a:p>
          <a:p>
            <a:r>
              <a:rPr lang="en-US" dirty="0"/>
              <a:t>89 percent of dogs who received CBD had a reduction in the frequency of seizures.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8905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08161-1824-A34C-81E5-02ACA0CDF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CBD and PETS</a:t>
            </a:r>
            <a:br>
              <a:rPr lang="en-US" dirty="0"/>
            </a:br>
            <a:r>
              <a:rPr lang="en-US" dirty="0"/>
              <a:t>Osteoarthritis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622CC-93F8-4243-B1F4-7A7E431927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Assess safety and analgesic efficacy of a CBD enriched oil in dogs with osteoarthritis</a:t>
            </a:r>
          </a:p>
          <a:p>
            <a:r>
              <a:rPr lang="en-US" dirty="0"/>
              <a:t>Randomized placebo-controlled, veterinarian, and owner blinded, cross-over study</a:t>
            </a:r>
          </a:p>
          <a:p>
            <a:r>
              <a:rPr lang="en-US" dirty="0"/>
              <a:t>Doses were 2 and 8 mg/kg oil every 12 </a:t>
            </a:r>
            <a:r>
              <a:rPr lang="en-US" dirty="0" err="1"/>
              <a:t>hrs</a:t>
            </a:r>
            <a:r>
              <a:rPr lang="en-US" dirty="0"/>
              <a:t> for 4 weeks</a:t>
            </a:r>
          </a:p>
          <a:p>
            <a:r>
              <a:rPr lang="en-US" dirty="0"/>
              <a:t>Owner assessment showed significant decrease in pain and increase in activity with CBD oil</a:t>
            </a:r>
          </a:p>
          <a:p>
            <a:r>
              <a:rPr lang="en-US" dirty="0"/>
              <a:t>Veterinary assessment showed decreased pain during CBD treatment</a:t>
            </a:r>
          </a:p>
          <a:p>
            <a:r>
              <a:rPr lang="en-US" dirty="0"/>
              <a:t>No side effects were reported by owners</a:t>
            </a:r>
          </a:p>
          <a:p>
            <a:r>
              <a:rPr lang="en-US" dirty="0"/>
              <a:t>Serum chemistry showed an increase in alkaline phosphatase during </a:t>
            </a:r>
            <a:r>
              <a:rPr lang="en-US"/>
              <a:t>CBD treatment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0048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4682E-63EF-A94E-815A-249DECFE7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CBD…..Is it legal 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D26904A-B92A-304B-9B66-A94F4D6D69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2096" y="2160588"/>
            <a:ext cx="5827846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85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A5EED-4A63-1942-9EDA-487B26757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Muddy Waters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C0799-68FB-304E-B826-931A37D41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Best Answer…complex….confusing….evolving</a:t>
            </a:r>
          </a:p>
          <a:p>
            <a:r>
              <a:rPr lang="en-US" dirty="0"/>
              <a:t>DEA continues to view CBD as a Schedule 1</a:t>
            </a:r>
          </a:p>
          <a:p>
            <a:r>
              <a:rPr lang="en-US" dirty="0"/>
              <a:t>”Muddying” the interpretation of DEA</a:t>
            </a:r>
          </a:p>
          <a:p>
            <a:pPr lvl="1"/>
            <a:r>
              <a:rPr lang="en-US" dirty="0"/>
              <a:t>State Medical Marijuana laws</a:t>
            </a:r>
          </a:p>
          <a:p>
            <a:pPr lvl="1"/>
            <a:r>
              <a:rPr lang="en-US" dirty="0"/>
              <a:t>FDA approval of </a:t>
            </a:r>
            <a:r>
              <a:rPr lang="en-US" dirty="0" err="1"/>
              <a:t>Epidiolex</a:t>
            </a:r>
            <a:endParaRPr lang="en-US" dirty="0"/>
          </a:p>
          <a:p>
            <a:pPr lvl="1"/>
            <a:r>
              <a:rPr lang="en-US" dirty="0"/>
              <a:t>2014 and 2018 Farm Bills</a:t>
            </a:r>
          </a:p>
        </p:txBody>
      </p:sp>
    </p:spTree>
    <p:extLst>
      <p:ext uri="{BB962C8B-B14F-4D97-AF65-F5344CB8AC3E}">
        <p14:creationId xmlns:p14="http://schemas.microsoft.com/office/powerpoint/2010/main" val="27129681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C1145-8896-CC43-9341-03C5E49D2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Agricultural Improvement Act</a:t>
            </a:r>
            <a:br>
              <a:rPr lang="en-US" dirty="0"/>
            </a:br>
            <a:r>
              <a:rPr lang="en-US" dirty="0"/>
              <a:t>aka 2018 Farm Bill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BBC1B-947B-B84A-AD5E-A090E4DB6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Removed industrial hemp from the list of controlled substances act</a:t>
            </a:r>
          </a:p>
          <a:p>
            <a:pPr fontAlgn="base"/>
            <a:r>
              <a:rPr lang="en-US" dirty="0"/>
              <a:t>Clarified the definition of hemp — often limited to fiber and seed — to include the entire plant, specifically the floral parts and cannabinoids derived from it. </a:t>
            </a:r>
          </a:p>
          <a:p>
            <a:pPr fontAlgn="base"/>
            <a:r>
              <a:rPr lang="en-US" dirty="0"/>
              <a:t>CBD derived from a licensed US hemp plant grower and a company with a permit to manufacture</a:t>
            </a:r>
          </a:p>
          <a:p>
            <a:pPr fontAlgn="base"/>
            <a:r>
              <a:rPr lang="en-US" dirty="0"/>
              <a:t>CBD derived from marijuana plant(&gt;0.3% THC), flown from overseas, or unlicensed hemp plant is a Schedule 1.</a:t>
            </a:r>
          </a:p>
          <a:p>
            <a:pPr fontAlgn="base"/>
            <a:r>
              <a:rPr lang="en-US" dirty="0"/>
              <a:t> </a:t>
            </a:r>
            <a:r>
              <a:rPr lang="en-US" dirty="0" err="1"/>
              <a:t>Epidiolex</a:t>
            </a:r>
            <a:r>
              <a:rPr lang="en-US" dirty="0"/>
              <a:t> (derived from Cannabis) is a Schedule V</a:t>
            </a:r>
          </a:p>
          <a:p>
            <a:r>
              <a:rPr lang="en-US" dirty="0"/>
              <a:t>FDA maintains hemp derived CBD is neither a legitimate food supplement nor a medication approved for off label use</a:t>
            </a:r>
          </a:p>
        </p:txBody>
      </p:sp>
    </p:spTree>
    <p:extLst>
      <p:ext uri="{BB962C8B-B14F-4D97-AF65-F5344CB8AC3E}">
        <p14:creationId xmlns:p14="http://schemas.microsoft.com/office/powerpoint/2010/main" val="1499602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6C8AD-FE93-7D46-981E-6FC9C136D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CBD Marketplace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8A80B-290D-F04C-AB71-CAA5951F1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CBD led the 2018 hemp market at $390 million</a:t>
            </a:r>
          </a:p>
          <a:p>
            <a:r>
              <a:rPr lang="en-US" dirty="0"/>
              <a:t>CBD consumer products in US estimated to be $600 million to $2 billion</a:t>
            </a:r>
          </a:p>
          <a:p>
            <a:r>
              <a:rPr lang="en-US" dirty="0"/>
              <a:t>Global CBD market could expand to 22 billion by 2022</a:t>
            </a:r>
          </a:p>
          <a:p>
            <a:r>
              <a:rPr lang="en-US" dirty="0"/>
              <a:t>US CBD Sales expected to be $16 billion by 2025</a:t>
            </a:r>
          </a:p>
          <a:p>
            <a:r>
              <a:rPr lang="en-US" dirty="0"/>
              <a:t>Health/wellness, food/beverage, beauty, vape rounding market</a:t>
            </a:r>
          </a:p>
          <a:p>
            <a:r>
              <a:rPr lang="en-US" dirty="0" err="1"/>
              <a:t>Epidiolex</a:t>
            </a:r>
            <a:r>
              <a:rPr lang="en-US" dirty="0"/>
              <a:t> market projected to be $625 million</a:t>
            </a:r>
          </a:p>
          <a:p>
            <a:pPr lvl="1"/>
            <a:r>
              <a:rPr lang="en-US" dirty="0"/>
              <a:t>Estimated cost to patient/insurer &gt;$30,000/year</a:t>
            </a:r>
          </a:p>
          <a:p>
            <a:r>
              <a:rPr lang="en-US" dirty="0"/>
              <a:t>Walgreens creams, sprays, patches :OR, CO, NM, KT, TN, VT, SC, IL, IN</a:t>
            </a:r>
          </a:p>
          <a:p>
            <a:r>
              <a:rPr lang="en-US" dirty="0"/>
              <a:t>CVS topicals; CA, CO, IL,IN, KT, MN, TN</a:t>
            </a:r>
          </a:p>
        </p:txBody>
      </p:sp>
    </p:spTree>
    <p:extLst>
      <p:ext uri="{BB962C8B-B14F-4D97-AF65-F5344CB8AC3E}">
        <p14:creationId xmlns:p14="http://schemas.microsoft.com/office/powerpoint/2010/main" val="30945607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E7302-B8D3-4849-B4E0-3ACA00652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Legal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4DE10-30EB-C448-831E-A6C97F2759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Hemp is not a drug? Rope not dope</a:t>
            </a:r>
          </a:p>
          <a:p>
            <a:r>
              <a:rPr lang="en-US" dirty="0"/>
              <a:t>All states; CBD &amp; Hemp oils legal with THC &lt;0.3%</a:t>
            </a:r>
          </a:p>
          <a:p>
            <a:r>
              <a:rPr lang="en-US" dirty="0"/>
              <a:t>States legally prohibiting all cannabis derived products; Idaho, Nebraska, South Dakota. CBD &amp; Hemp oils illegal to sell or consume</a:t>
            </a:r>
          </a:p>
          <a:p>
            <a:r>
              <a:rPr lang="en-US" dirty="0"/>
              <a:t>Cannabis ; CBD entirely legal in Alaska, California, Colorado, Maine, Massachusetts, Michigan, Nevada, Oregon, Vermont, and Washington</a:t>
            </a:r>
          </a:p>
          <a:p>
            <a:r>
              <a:rPr lang="en-US" dirty="0" err="1"/>
              <a:t>Ohio,Texas</a:t>
            </a:r>
            <a:r>
              <a:rPr lang="en-US" dirty="0"/>
              <a:t>, South Dakota, Kansas have very specific regulations</a:t>
            </a:r>
          </a:p>
          <a:p>
            <a:r>
              <a:rPr lang="en-US" dirty="0"/>
              <a:t>FDA </a:t>
            </a:r>
            <a:r>
              <a:rPr lang="en-US" dirty="0" err="1"/>
              <a:t>position”even</a:t>
            </a:r>
            <a:r>
              <a:rPr lang="en-US" dirty="0"/>
              <a:t> if a CBD product meets the definition of “hemp” it must comply with all laws including the FD&amp;C Act”</a:t>
            </a:r>
          </a:p>
        </p:txBody>
      </p:sp>
    </p:spTree>
    <p:extLst>
      <p:ext uri="{BB962C8B-B14F-4D97-AF65-F5344CB8AC3E}">
        <p14:creationId xmlns:p14="http://schemas.microsoft.com/office/powerpoint/2010/main" val="9802145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4251A-EBCE-DB44-8A0E-0CA1D9448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Legal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E2D24-9590-2546-8521-822F781244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23 States allow medical marijuana: Still in conflict with federal law</a:t>
            </a:r>
          </a:p>
          <a:p>
            <a:r>
              <a:rPr lang="en-US" dirty="0"/>
              <a:t>11 State allow (non medial) recreational use of marijuana </a:t>
            </a:r>
          </a:p>
          <a:p>
            <a:r>
              <a:rPr lang="en-US" dirty="0"/>
              <a:t>Farm Bill preserved FDA's authority to regulate products containing cannabis or cannabis-derived compounds</a:t>
            </a:r>
          </a:p>
          <a:p>
            <a:r>
              <a:rPr lang="en-US" dirty="0"/>
              <a:t>USDA in charge of regulating hemp industry</a:t>
            </a:r>
          </a:p>
          <a:p>
            <a:r>
              <a:rPr lang="en-US" dirty="0"/>
              <a:t>National Conference of State Legislatures </a:t>
            </a:r>
          </a:p>
          <a:p>
            <a:pPr lvl="1"/>
            <a:r>
              <a:rPr lang="en-US" dirty="0" err="1"/>
              <a:t>NCSL.org</a:t>
            </a:r>
            <a:endParaRPr lang="en-US" dirty="0"/>
          </a:p>
          <a:p>
            <a:pPr lvl="1"/>
            <a:r>
              <a:rPr lang="en-US" dirty="0"/>
              <a:t>Clickable state map</a:t>
            </a:r>
          </a:p>
          <a:p>
            <a:pPr lvl="1"/>
            <a:r>
              <a:rPr lang="en-US" dirty="0"/>
              <a:t>State statutes</a:t>
            </a:r>
          </a:p>
        </p:txBody>
      </p:sp>
    </p:spTree>
    <p:extLst>
      <p:ext uri="{BB962C8B-B14F-4D97-AF65-F5344CB8AC3E}">
        <p14:creationId xmlns:p14="http://schemas.microsoft.com/office/powerpoint/2010/main" val="30437245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3ED7B-A625-2E42-935E-DF3F20236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Product Selection: Considerations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1486557-C284-8A41-98F0-E0D353C122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6278" y="1646081"/>
            <a:ext cx="6705600" cy="501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587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4996E-B653-E94B-811C-54F887C48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Types of CBD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57C12-FEEC-EF44-8BD6-04F0540C8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30017"/>
            <a:ext cx="8596668" cy="441134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CBD Isolate;</a:t>
            </a:r>
          </a:p>
          <a:p>
            <a:pPr lvl="1"/>
            <a:r>
              <a:rPr lang="en-US" dirty="0"/>
              <a:t>Purest form minus terpenes, essential oils and flavonoids (99.9% cannabidiol and 0.1% water)</a:t>
            </a:r>
          </a:p>
          <a:p>
            <a:pPr lvl="1"/>
            <a:r>
              <a:rPr lang="en-US" dirty="0"/>
              <a:t>Usually isolated from hemp due to non existent THC</a:t>
            </a:r>
          </a:p>
          <a:p>
            <a:pPr lvl="1"/>
            <a:r>
              <a:rPr lang="en-US" dirty="0"/>
              <a:t>No entourage effect (synergistic effect), no taste or odor</a:t>
            </a:r>
          </a:p>
          <a:p>
            <a:r>
              <a:rPr lang="en-US" dirty="0"/>
              <a:t>Whole Plant or Full Spectrum</a:t>
            </a:r>
          </a:p>
          <a:p>
            <a:pPr lvl="1"/>
            <a:r>
              <a:rPr lang="en-US" dirty="0"/>
              <a:t>Contains all naturally occurring cannabinoids, terpenes, essential oils and flavonoids</a:t>
            </a:r>
          </a:p>
          <a:p>
            <a:pPr lvl="1"/>
            <a:r>
              <a:rPr lang="en-US" dirty="0"/>
              <a:t>Usually cannabis derived with THC &lt;0.3% (if &gt;0.3% = Schedule 1)</a:t>
            </a:r>
          </a:p>
          <a:p>
            <a:pPr lvl="1"/>
            <a:r>
              <a:rPr lang="en-US" dirty="0"/>
              <a:t>Entourage effect, strong natural flavor</a:t>
            </a:r>
          </a:p>
          <a:p>
            <a:r>
              <a:rPr lang="en-US" dirty="0"/>
              <a:t>Broad Spectrum</a:t>
            </a:r>
          </a:p>
          <a:p>
            <a:pPr lvl="1"/>
            <a:r>
              <a:rPr lang="en-US" dirty="0"/>
              <a:t>Mix of isolate and full</a:t>
            </a:r>
          </a:p>
          <a:p>
            <a:pPr lvl="1"/>
            <a:r>
              <a:rPr lang="en-US" dirty="0"/>
              <a:t>THC completely removed</a:t>
            </a:r>
          </a:p>
          <a:p>
            <a:pPr lvl="1"/>
            <a:r>
              <a:rPr lang="en-US" dirty="0"/>
              <a:t>Entourage effect,  natural flavor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6330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7B100-B48C-004B-89A2-311B7C458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Products by Plant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E83AA0C-2E1F-0A4D-BE2E-193D39CB5F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5250802"/>
              </p:ext>
            </p:extLst>
          </p:nvPr>
        </p:nvGraphicFramePr>
        <p:xfrm>
          <a:off x="677863" y="2160588"/>
          <a:ext cx="8596312" cy="412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9078">
                  <a:extLst>
                    <a:ext uri="{9D8B030D-6E8A-4147-A177-3AD203B41FA5}">
                      <a16:colId xmlns:a16="http://schemas.microsoft.com/office/drawing/2014/main" val="2397193132"/>
                    </a:ext>
                  </a:extLst>
                </a:gridCol>
                <a:gridCol w="2149078">
                  <a:extLst>
                    <a:ext uri="{9D8B030D-6E8A-4147-A177-3AD203B41FA5}">
                      <a16:colId xmlns:a16="http://schemas.microsoft.com/office/drawing/2014/main" val="3663700575"/>
                    </a:ext>
                  </a:extLst>
                </a:gridCol>
                <a:gridCol w="2149078">
                  <a:extLst>
                    <a:ext uri="{9D8B030D-6E8A-4147-A177-3AD203B41FA5}">
                      <a16:colId xmlns:a16="http://schemas.microsoft.com/office/drawing/2014/main" val="2360721932"/>
                    </a:ext>
                  </a:extLst>
                </a:gridCol>
                <a:gridCol w="2149078">
                  <a:extLst>
                    <a:ext uri="{9D8B030D-6E8A-4147-A177-3AD203B41FA5}">
                      <a16:colId xmlns:a16="http://schemas.microsoft.com/office/drawing/2014/main" val="27140962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Hemp Seed 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CBD/Hemp 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Cannabis Oil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19777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Plant 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Flowers &amp; leaves-Hemp Plant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Flowers &amp; Leave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2276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Components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Omega fatty acids</a:t>
                      </a:r>
                    </a:p>
                    <a:p>
                      <a:r>
                        <a:rPr lang="en-US" dirty="0"/>
                        <a:t>Antioxidants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Primarily CBD </a:t>
                      </a:r>
                      <a:r>
                        <a:rPr lang="en-US" dirty="0" err="1"/>
                        <a:t>Phytocannabinoids</a:t>
                      </a:r>
                      <a:endParaRPr lang="en-US" dirty="0"/>
                    </a:p>
                    <a:p>
                      <a:r>
                        <a:rPr lang="en-US" dirty="0"/>
                        <a:t>Terpenoids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Primarily THC</a:t>
                      </a:r>
                    </a:p>
                    <a:p>
                      <a:r>
                        <a:rPr lang="en-US" dirty="0"/>
                        <a:t>Some </a:t>
                      </a:r>
                      <a:r>
                        <a:rPr lang="en-US" dirty="0" err="1"/>
                        <a:t>Phytocannab</a:t>
                      </a:r>
                      <a:endParaRPr lang="en-US" dirty="0"/>
                    </a:p>
                    <a:p>
                      <a:r>
                        <a:rPr lang="en-US" dirty="0"/>
                        <a:t>Terpenoids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5119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THC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&lt;0.3%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&gt;0.3% (80%)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506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CBD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12-18% natural</a:t>
                      </a:r>
                    </a:p>
                    <a:p>
                      <a:r>
                        <a:rPr lang="en-US" dirty="0"/>
                        <a:t>&gt;with post extraction enrichment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10—15%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3832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Nutritional supplement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Various medicinal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Various medicinal uses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5429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07840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90322-6879-654E-AACA-C6D169F6E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Potential Added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A93A1-2ADD-1B4E-A665-5E04B463E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08781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THC</a:t>
            </a:r>
          </a:p>
          <a:p>
            <a:r>
              <a:rPr lang="en-US" dirty="0"/>
              <a:t>Beta-</a:t>
            </a:r>
            <a:r>
              <a:rPr lang="en-US" dirty="0" err="1"/>
              <a:t>carophyllene</a:t>
            </a:r>
            <a:endParaRPr lang="en-US" dirty="0"/>
          </a:p>
          <a:p>
            <a:r>
              <a:rPr lang="en-US" dirty="0"/>
              <a:t>Limonene</a:t>
            </a:r>
          </a:p>
          <a:p>
            <a:r>
              <a:rPr lang="en-US" dirty="0" err="1"/>
              <a:t>Cannabichromene</a:t>
            </a:r>
            <a:r>
              <a:rPr lang="en-US" dirty="0"/>
              <a:t> </a:t>
            </a:r>
          </a:p>
          <a:p>
            <a:r>
              <a:rPr lang="en-US" dirty="0" err="1"/>
              <a:t>Cannabigerol</a:t>
            </a:r>
            <a:endParaRPr lang="en-US" dirty="0"/>
          </a:p>
          <a:p>
            <a:r>
              <a:rPr lang="en-US" dirty="0"/>
              <a:t>Echinacea </a:t>
            </a:r>
          </a:p>
          <a:p>
            <a:r>
              <a:rPr lang="en-US" dirty="0"/>
              <a:t>Melatonin</a:t>
            </a:r>
          </a:p>
          <a:p>
            <a:r>
              <a:rPr lang="en-US" dirty="0" err="1"/>
              <a:t>Tumeric</a:t>
            </a:r>
            <a:endParaRPr lang="en-US" dirty="0"/>
          </a:p>
          <a:p>
            <a:r>
              <a:rPr lang="en-US" dirty="0" err="1"/>
              <a:t>Aswaganda</a:t>
            </a:r>
            <a:endParaRPr lang="en-US" dirty="0"/>
          </a:p>
          <a:p>
            <a:r>
              <a:rPr lang="en-US" dirty="0"/>
              <a:t>Magnolia</a:t>
            </a:r>
          </a:p>
          <a:p>
            <a:r>
              <a:rPr lang="en-US" dirty="0"/>
              <a:t>Manuka Honey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9824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64E4A-9FE4-8C40-9AC9-886F092B8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Product Selection</a:t>
            </a:r>
            <a:br>
              <a:rPr lang="en-US" dirty="0"/>
            </a:br>
            <a:r>
              <a:rPr lang="en-US" dirty="0"/>
              <a:t>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18975-24A1-E743-9534-3B6F3C914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Extraction process (CO2, solvent, dry ice, oil)</a:t>
            </a:r>
          </a:p>
          <a:p>
            <a:r>
              <a:rPr lang="en-US" dirty="0"/>
              <a:t>Hemp source; certified industrial hemp</a:t>
            </a:r>
          </a:p>
          <a:p>
            <a:pPr lvl="1"/>
            <a:r>
              <a:rPr lang="en-US" dirty="0"/>
              <a:t>Seed to Shelf</a:t>
            </a:r>
          </a:p>
          <a:p>
            <a:pPr lvl="1"/>
            <a:r>
              <a:rPr lang="en-US" dirty="0"/>
              <a:t>Colorado industrial hemp program. Registers growers, samples crops (THC&lt;0.3%)</a:t>
            </a:r>
          </a:p>
          <a:p>
            <a:r>
              <a:rPr lang="en-US" dirty="0"/>
              <a:t>Lot/expiration date on product</a:t>
            </a:r>
          </a:p>
          <a:p>
            <a:r>
              <a:rPr lang="en-US" dirty="0"/>
              <a:t>No CBD products have been verified by the United States Pharmacopeia</a:t>
            </a:r>
          </a:p>
          <a:p>
            <a:r>
              <a:rPr lang="en-US" dirty="0"/>
              <a:t>Bottles often list total CBD of product 550 mg/bottle/15 ml (36mg/ml; 2.2mg/drop)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9569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884B8-624D-C84A-9BCC-0C810E980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Product Selection</a:t>
            </a:r>
            <a:br>
              <a:rPr lang="en-US" dirty="0"/>
            </a:br>
            <a:r>
              <a:rPr lang="en-US" dirty="0"/>
              <a:t>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D46EF-764A-1B4C-8D14-961537852A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 stage 3</a:t>
            </a:r>
            <a:r>
              <a:rPr lang="en-US" baseline="30000" dirty="0"/>
              <a:t>rd</a:t>
            </a:r>
            <a:r>
              <a:rPr lang="en-US" dirty="0"/>
              <a:t> party tested for potency, quality, safety</a:t>
            </a:r>
          </a:p>
          <a:p>
            <a:pPr lvl="1"/>
            <a:r>
              <a:rPr lang="en-US" dirty="0"/>
              <a:t>Plants absorb pesticides, heavy metals, soil/water contaminants</a:t>
            </a:r>
          </a:p>
          <a:p>
            <a:pPr lvl="1"/>
            <a:r>
              <a:rPr lang="en-US" dirty="0"/>
              <a:t>THC/CBD levels</a:t>
            </a:r>
          </a:p>
          <a:p>
            <a:r>
              <a:rPr lang="en-US" dirty="0"/>
              <a:t>QR codes on products linked to batch specific 3</a:t>
            </a:r>
            <a:r>
              <a:rPr lang="en-US" baseline="30000" dirty="0"/>
              <a:t>rd</a:t>
            </a:r>
            <a:r>
              <a:rPr lang="en-US" dirty="0"/>
              <a:t> party certificate of analysis</a:t>
            </a:r>
          </a:p>
          <a:p>
            <a:r>
              <a:rPr lang="en-US" dirty="0"/>
              <a:t>Lab validated testing methods</a:t>
            </a:r>
          </a:p>
          <a:p>
            <a:pPr lvl="1"/>
            <a:r>
              <a:rPr lang="en-US" dirty="0"/>
              <a:t>Lab should meet ISO 17025 standards</a:t>
            </a:r>
          </a:p>
          <a:p>
            <a:pPr lvl="1"/>
            <a:r>
              <a:rPr lang="en-US" dirty="0"/>
              <a:t>American Herbal Pharmacopeia</a:t>
            </a:r>
          </a:p>
          <a:p>
            <a:pPr lvl="1"/>
            <a:r>
              <a:rPr lang="en-US" dirty="0"/>
              <a:t>United States Pharmacopeia</a:t>
            </a:r>
          </a:p>
          <a:p>
            <a:pPr lvl="1"/>
            <a:r>
              <a:rPr lang="en-US" dirty="0"/>
              <a:t>Association of Official Agricultural Chemicals</a:t>
            </a:r>
          </a:p>
        </p:txBody>
      </p:sp>
    </p:spTree>
    <p:extLst>
      <p:ext uri="{BB962C8B-B14F-4D97-AF65-F5344CB8AC3E}">
        <p14:creationId xmlns:p14="http://schemas.microsoft.com/office/powerpoint/2010/main" val="17332058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5EC1E-D64E-894E-9EBD-34B0B2EA8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Non Prescription CBD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07731-4CDD-AD41-8673-60614DB49F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Little regulation….lack quality control &amp; mislabeling</a:t>
            </a:r>
          </a:p>
          <a:p>
            <a:r>
              <a:rPr lang="en-US" dirty="0"/>
              <a:t>84 products from 31 internet companies tested </a:t>
            </a:r>
          </a:p>
          <a:p>
            <a:r>
              <a:rPr lang="en-US" dirty="0"/>
              <a:t>30% accurately labeled (defined as detected concentration 90%-110% of labeled value)</a:t>
            </a:r>
          </a:p>
          <a:p>
            <a:r>
              <a:rPr lang="en-US" dirty="0"/>
              <a:t>27% below, 43% higher than label</a:t>
            </a:r>
          </a:p>
          <a:p>
            <a:r>
              <a:rPr lang="en-US" dirty="0"/>
              <a:t>Labeling accuracy</a:t>
            </a:r>
          </a:p>
          <a:p>
            <a:pPr lvl="1"/>
            <a:r>
              <a:rPr lang="en-US" dirty="0"/>
              <a:t>CBD vape liquids = 12.5%</a:t>
            </a:r>
          </a:p>
          <a:p>
            <a:pPr lvl="1"/>
            <a:r>
              <a:rPr lang="en-US" dirty="0"/>
              <a:t>Tinctures = 25%</a:t>
            </a:r>
          </a:p>
          <a:p>
            <a:pPr lvl="1"/>
            <a:r>
              <a:rPr lang="en-US" dirty="0"/>
              <a:t>Oils = 45%</a:t>
            </a:r>
          </a:p>
          <a:p>
            <a:r>
              <a:rPr lang="en-US" dirty="0"/>
              <a:t>Unlabeled THC in 21% (mean conc 0.45mg/ml)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2876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A4AEE-DBBE-1942-AEBF-5480F66D8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07165"/>
          </a:xfrm>
        </p:spPr>
        <p:txBody>
          <a:bodyPr/>
          <a:lstStyle/>
          <a:p>
            <a:r>
              <a:rPr lang="en-US" dirty="0"/>
              <a:t>Product Labeling: CBD : CBG : CBC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67984E-2687-7648-85BF-F8A9DD1477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995" y="2031787"/>
            <a:ext cx="5193379" cy="389503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39D9E9-4A3B-E347-A22E-A510BDFB1DBA}"/>
              </a:ext>
            </a:extLst>
          </p:cNvPr>
          <p:cNvSpPr txBox="1"/>
          <p:nvPr/>
        </p:nvSpPr>
        <p:spPr>
          <a:xfrm>
            <a:off x="5883965" y="2146852"/>
            <a:ext cx="374173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Anxiety or Inflammation</a:t>
            </a:r>
          </a:p>
          <a:p>
            <a:endParaRPr lang="en-US" dirty="0"/>
          </a:p>
          <a:p>
            <a:r>
              <a:rPr lang="en-US" dirty="0"/>
              <a:t>CBD Oil + Terpenes Blend</a:t>
            </a:r>
          </a:p>
          <a:p>
            <a:endParaRPr lang="en-US" dirty="0"/>
          </a:p>
          <a:p>
            <a:r>
              <a:rPr lang="en-US" dirty="0"/>
              <a:t>CBD 250mg</a:t>
            </a:r>
          </a:p>
          <a:p>
            <a:r>
              <a:rPr lang="en-US" dirty="0"/>
              <a:t>CBG 30mg</a:t>
            </a:r>
          </a:p>
          <a:p>
            <a:r>
              <a:rPr lang="en-US" dirty="0"/>
              <a:t>CBC 10 mg</a:t>
            </a:r>
          </a:p>
          <a:p>
            <a:endParaRPr lang="en-US" dirty="0"/>
          </a:p>
          <a:p>
            <a:r>
              <a:rPr lang="en-US" dirty="0"/>
              <a:t>Terpenes:\</a:t>
            </a:r>
          </a:p>
          <a:p>
            <a:endParaRPr lang="en-US" dirty="0"/>
          </a:p>
          <a:p>
            <a:r>
              <a:rPr lang="en-US" dirty="0"/>
              <a:t>Anxiety: </a:t>
            </a:r>
            <a:r>
              <a:rPr lang="en-US" dirty="0" err="1"/>
              <a:t>Limonene,Linalool</a:t>
            </a:r>
            <a:endParaRPr lang="en-US" dirty="0"/>
          </a:p>
          <a:p>
            <a:r>
              <a:rPr lang="en-US" dirty="0"/>
              <a:t>Inflammation: Beta-Caryophyllene</a:t>
            </a:r>
          </a:p>
          <a:p>
            <a:r>
              <a:rPr lang="en-US" dirty="0"/>
              <a:t>			Alpha-Humulene</a:t>
            </a:r>
          </a:p>
        </p:txBody>
      </p:sp>
    </p:spTree>
    <p:extLst>
      <p:ext uri="{BB962C8B-B14F-4D97-AF65-F5344CB8AC3E}">
        <p14:creationId xmlns:p14="http://schemas.microsoft.com/office/powerpoint/2010/main" val="249940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CC565-9419-6D46-98C5-EBE8AC173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Endocannabinoid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8FD3F-75A6-1244-913F-83E61A760A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Comprised of neurotransmitters and receptors with a broad purpose of maintaining biological homeostasis</a:t>
            </a:r>
          </a:p>
          <a:p>
            <a:r>
              <a:rPr lang="en-US" dirty="0"/>
              <a:t>Homeostasis through endogenous cannabinoid neurotransmitters; </a:t>
            </a:r>
            <a:r>
              <a:rPr lang="en-US" dirty="0" err="1"/>
              <a:t>anadamide</a:t>
            </a:r>
            <a:r>
              <a:rPr lang="en-US" dirty="0"/>
              <a:t> (AEA) and 2-arachidonylglycerol (2-AG) </a:t>
            </a:r>
          </a:p>
          <a:p>
            <a:r>
              <a:rPr lang="en-US" dirty="0"/>
              <a:t>AEA &amp; 2-AG interact with ECS receptors: CB1 and CB2</a:t>
            </a:r>
          </a:p>
          <a:p>
            <a:r>
              <a:rPr lang="en-US" dirty="0"/>
              <a:t>CB1: concentrate in brain and CNS responsible for memory, cognition, emotion, stress response, and pain perception</a:t>
            </a:r>
          </a:p>
          <a:p>
            <a:r>
              <a:rPr lang="en-US" dirty="0"/>
              <a:t>CB2: distributed through the immune, muscular and cardiovascular system</a:t>
            </a:r>
          </a:p>
          <a:p>
            <a:r>
              <a:rPr lang="en-US" dirty="0"/>
              <a:t>AEA has a higher affinity for the CB1 and mimics the psychoactive effects of plant-derived </a:t>
            </a:r>
            <a:r>
              <a:rPr lang="en-US" dirty="0" err="1"/>
              <a:t>cannabiniod</a:t>
            </a:r>
            <a:r>
              <a:rPr lang="en-US" dirty="0"/>
              <a:t> drugs, also associated with feeling of “bliss”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9472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00E22-F7BC-2B4E-941F-35109624A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Product Labeling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B37474-0818-B74B-BB79-D4BB954D9C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2279132"/>
            <a:ext cx="5272892" cy="395466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22B7F5-02AB-A248-85F2-3FA5CF91C489}"/>
              </a:ext>
            </a:extLst>
          </p:cNvPr>
          <p:cNvSpPr txBox="1"/>
          <p:nvPr/>
        </p:nvSpPr>
        <p:spPr>
          <a:xfrm>
            <a:off x="6241776" y="2279132"/>
            <a:ext cx="437321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Joint Care Tablets: 	CBD 225mg</a:t>
            </a:r>
          </a:p>
          <a:p>
            <a:r>
              <a:rPr lang="en-US" dirty="0"/>
              <a:t>					Glucosamine</a:t>
            </a:r>
          </a:p>
          <a:p>
            <a:r>
              <a:rPr lang="en-US" dirty="0"/>
              <a:t>					Chondroitin MSM</a:t>
            </a:r>
          </a:p>
          <a:p>
            <a:endParaRPr lang="en-US" dirty="0"/>
          </a:p>
          <a:p>
            <a:r>
              <a:rPr lang="en-US" dirty="0"/>
              <a:t>PMS Woman’s Wellness	CBD 10mg/ml</a:t>
            </a:r>
          </a:p>
          <a:p>
            <a:endParaRPr lang="en-US" dirty="0"/>
          </a:p>
          <a:p>
            <a:r>
              <a:rPr lang="en-US" dirty="0"/>
              <a:t>Stress &amp; Anxiety	CBD 10 mg/ml</a:t>
            </a:r>
          </a:p>
          <a:p>
            <a:endParaRPr lang="en-US" dirty="0"/>
          </a:p>
          <a:p>
            <a:r>
              <a:rPr lang="en-US" dirty="0"/>
              <a:t>Diabetic Aid Formula CBD 5 mg</a:t>
            </a:r>
          </a:p>
        </p:txBody>
      </p:sp>
    </p:spTree>
    <p:extLst>
      <p:ext uri="{BB962C8B-B14F-4D97-AF65-F5344CB8AC3E}">
        <p14:creationId xmlns:p14="http://schemas.microsoft.com/office/powerpoint/2010/main" val="21883603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8E69C-6EEA-D14D-85FD-03DCA8B9B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Product Labeling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304717-E7FF-8B41-8B2B-329769C480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3" y="2106853"/>
            <a:ext cx="5230513" cy="392288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51AA0A-B364-C640-806C-A769B8756DB4}"/>
              </a:ext>
            </a:extLst>
          </p:cNvPr>
          <p:cNvSpPr txBox="1"/>
          <p:nvPr/>
        </p:nvSpPr>
        <p:spPr>
          <a:xfrm>
            <a:off x="6241774" y="2173357"/>
            <a:ext cx="3207929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Ultra Broad Spectrum 50mg </a:t>
            </a:r>
          </a:p>
          <a:p>
            <a:r>
              <a:rPr lang="en-US" dirty="0"/>
              <a:t>					Vegan</a:t>
            </a:r>
          </a:p>
          <a:p>
            <a:endParaRPr lang="en-US" dirty="0"/>
          </a:p>
          <a:p>
            <a:r>
              <a:rPr lang="en-US" dirty="0"/>
              <a:t>CBD Good Night :Liposomal</a:t>
            </a:r>
          </a:p>
          <a:p>
            <a:r>
              <a:rPr lang="en-US" dirty="0"/>
              <a:t>			Melatonin –</a:t>
            </a:r>
          </a:p>
          <a:p>
            <a:r>
              <a:rPr lang="en-US" dirty="0"/>
              <a:t>			chamomile – </a:t>
            </a:r>
          </a:p>
          <a:p>
            <a:r>
              <a:rPr lang="en-US" dirty="0"/>
              <a:t>			passion flower- </a:t>
            </a:r>
          </a:p>
          <a:p>
            <a:r>
              <a:rPr lang="en-US" dirty="0"/>
              <a:t>			GABA</a:t>
            </a:r>
          </a:p>
          <a:p>
            <a:endParaRPr lang="en-US" dirty="0"/>
          </a:p>
          <a:p>
            <a:r>
              <a:rPr lang="en-US" dirty="0"/>
              <a:t>CBD Pets		750mg tincture</a:t>
            </a:r>
          </a:p>
          <a:p>
            <a:r>
              <a:rPr lang="en-US" dirty="0"/>
              <a:t>			beef flavor</a:t>
            </a:r>
          </a:p>
          <a:p>
            <a:endParaRPr lang="en-US" dirty="0"/>
          </a:p>
          <a:p>
            <a:r>
              <a:rPr lang="en-US" dirty="0"/>
              <a:t>CBD Healing	Manuka Cream</a:t>
            </a:r>
          </a:p>
          <a:p>
            <a:r>
              <a:rPr lang="en-US" dirty="0"/>
              <a:t>			125 mg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5606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2B35A-F13B-D243-A0C1-FFC91CF8E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Vetting Process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2941E-AAA6-2F4F-AD7E-1EE171C67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“Real” manufacturer vs marketing company</a:t>
            </a:r>
          </a:p>
          <a:p>
            <a:r>
              <a:rPr lang="en-US" dirty="0"/>
              <a:t>Do they own the intellectual property (seed genetics)</a:t>
            </a:r>
          </a:p>
          <a:p>
            <a:r>
              <a:rPr lang="en-US" dirty="0"/>
              <a:t>Single origin source of raw materials to ensure consistent product</a:t>
            </a:r>
          </a:p>
          <a:p>
            <a:r>
              <a:rPr lang="en-US" dirty="0"/>
              <a:t>Is source compliant with Farm Bill </a:t>
            </a:r>
          </a:p>
          <a:p>
            <a:r>
              <a:rPr lang="en-US" dirty="0"/>
              <a:t>Does entity grow and harvest its own hemp</a:t>
            </a:r>
          </a:p>
          <a:p>
            <a:r>
              <a:rPr lang="en-US" dirty="0"/>
              <a:t>Own and operate own extraction equipment, proprietary extraction method</a:t>
            </a:r>
          </a:p>
          <a:p>
            <a:r>
              <a:rPr lang="en-US" dirty="0"/>
              <a:t>Own its own manufacturing GMP compliant and certified facility</a:t>
            </a:r>
          </a:p>
          <a:p>
            <a:r>
              <a:rPr lang="en-US" dirty="0"/>
              <a:t>Transparent QA program from seed to product to shelf</a:t>
            </a:r>
          </a:p>
        </p:txBody>
      </p:sp>
    </p:spTree>
    <p:extLst>
      <p:ext uri="{BB962C8B-B14F-4D97-AF65-F5344CB8AC3E}">
        <p14:creationId xmlns:p14="http://schemas.microsoft.com/office/powerpoint/2010/main" val="22020766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C9CE7-6DB8-4F44-9FA6-0A8E6C826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Available Formulations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F3544-C57C-1341-AD74-B3C5ED374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51723"/>
            <a:ext cx="8596668" cy="468964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Vaporization</a:t>
            </a:r>
          </a:p>
          <a:p>
            <a:pPr lvl="1"/>
            <a:r>
              <a:rPr lang="en-US" dirty="0"/>
              <a:t>Directly enters bloodstream, Rapid onset, Highest bioavailability </a:t>
            </a:r>
          </a:p>
          <a:p>
            <a:r>
              <a:rPr lang="en-US" dirty="0"/>
              <a:t>Sublingual</a:t>
            </a:r>
          </a:p>
          <a:p>
            <a:pPr lvl="1"/>
            <a:r>
              <a:rPr lang="en-US" dirty="0"/>
              <a:t>Oils, tinctures</a:t>
            </a:r>
          </a:p>
          <a:p>
            <a:pPr lvl="1"/>
            <a:r>
              <a:rPr lang="en-US" dirty="0"/>
              <a:t>Highly absorbed under tongue, moderate onset (30min-1hr), strongest bioavailability</a:t>
            </a:r>
          </a:p>
          <a:p>
            <a:r>
              <a:rPr lang="en-US" dirty="0"/>
              <a:t>Edibles (gummies)</a:t>
            </a:r>
          </a:p>
          <a:p>
            <a:pPr lvl="1"/>
            <a:r>
              <a:rPr lang="en-US" dirty="0"/>
              <a:t>Delayed onset, longest acting, lowest bioavailability</a:t>
            </a:r>
          </a:p>
          <a:p>
            <a:r>
              <a:rPr lang="en-US" dirty="0"/>
              <a:t>Topicals, Balms</a:t>
            </a:r>
          </a:p>
          <a:p>
            <a:pPr lvl="1"/>
            <a:r>
              <a:rPr lang="en-US" dirty="0"/>
              <a:t>Local relief only</a:t>
            </a:r>
          </a:p>
          <a:p>
            <a:r>
              <a:rPr lang="en-US" dirty="0"/>
              <a:t>Capsules</a:t>
            </a:r>
          </a:p>
          <a:p>
            <a:r>
              <a:rPr lang="en-US" dirty="0"/>
              <a:t>Bath salts, foot lotions, body wash, sugar </a:t>
            </a:r>
            <a:r>
              <a:rPr lang="en-US" dirty="0" err="1"/>
              <a:t>srubs</a:t>
            </a:r>
            <a:endParaRPr lang="en-US" dirty="0"/>
          </a:p>
          <a:p>
            <a:r>
              <a:rPr lang="en-US" dirty="0"/>
              <a:t>Pet Products</a:t>
            </a:r>
          </a:p>
          <a:p>
            <a:r>
              <a:rPr lang="en-US" dirty="0"/>
              <a:t>Technically not legal in foodstuffs or dietary supplements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2404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CECE3-8335-AD4B-BF46-53100FE1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much should you take?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1DCFF-B4E0-3347-88B9-A22C0DF5A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Short answer: there is no ‘correct’ CBD dosage</a:t>
            </a:r>
          </a:p>
          <a:p>
            <a:r>
              <a:rPr lang="en-US" dirty="0"/>
              <a:t>Dosing is a moving target</a:t>
            </a:r>
          </a:p>
          <a:p>
            <a:r>
              <a:rPr lang="en-US" dirty="0"/>
              <a:t>Start low and go slow</a:t>
            </a:r>
          </a:p>
          <a:p>
            <a:r>
              <a:rPr lang="en-US" dirty="0"/>
              <a:t>Concentration: Concentration, or strength, refers to the total amount of CBD in a given product. </a:t>
            </a:r>
          </a:p>
          <a:p>
            <a:r>
              <a:rPr lang="en-US" dirty="0"/>
              <a:t>Placebo Effect?</a:t>
            </a:r>
          </a:p>
          <a:p>
            <a:r>
              <a:rPr lang="en-US" dirty="0"/>
              <a:t>Tolerance?</a:t>
            </a:r>
          </a:p>
          <a:p>
            <a:r>
              <a:rPr lang="en-US" dirty="0"/>
              <a:t>Body Weight/composition?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2272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38379-AACD-5D48-A8A3-6A6096664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Pharmacy Counseling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56993-6320-B44F-BF57-CFC6B5751A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Highly accessible, respected in community</a:t>
            </a:r>
          </a:p>
          <a:p>
            <a:r>
              <a:rPr lang="en-US" dirty="0"/>
              <a:t>Unbiased information source; trusted source</a:t>
            </a:r>
          </a:p>
          <a:p>
            <a:r>
              <a:rPr lang="en-US" dirty="0"/>
              <a:t>Develop honest external marketing messages</a:t>
            </a:r>
          </a:p>
          <a:p>
            <a:r>
              <a:rPr lang="en-US" dirty="0"/>
              <a:t>Internal education of staff</a:t>
            </a:r>
          </a:p>
          <a:p>
            <a:r>
              <a:rPr lang="en-US" dirty="0"/>
              <a:t>Counsel on</a:t>
            </a:r>
          </a:p>
          <a:p>
            <a:pPr lvl="1"/>
            <a:r>
              <a:rPr lang="en-US" dirty="0"/>
              <a:t>Dose forms and dosage</a:t>
            </a:r>
          </a:p>
          <a:p>
            <a:pPr lvl="1"/>
            <a:r>
              <a:rPr lang="en-US" dirty="0"/>
              <a:t>Available evidence… lacking or preliminary</a:t>
            </a:r>
          </a:p>
          <a:p>
            <a:pPr lvl="1"/>
            <a:r>
              <a:rPr lang="en-US" dirty="0"/>
              <a:t>Quality control issues; Production and formulations</a:t>
            </a:r>
          </a:p>
          <a:p>
            <a:pPr lvl="1"/>
            <a:r>
              <a:rPr lang="en-US" dirty="0"/>
              <a:t>Drug interactions; OTC and RX</a:t>
            </a:r>
          </a:p>
          <a:p>
            <a:pPr lvl="1"/>
            <a:r>
              <a:rPr lang="en-US" dirty="0"/>
              <a:t>Potential adverse events</a:t>
            </a:r>
          </a:p>
        </p:txBody>
      </p:sp>
    </p:spTree>
    <p:extLst>
      <p:ext uri="{BB962C8B-B14F-4D97-AF65-F5344CB8AC3E}">
        <p14:creationId xmlns:p14="http://schemas.microsoft.com/office/powerpoint/2010/main" val="7016647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EBCC9-F462-9446-8166-672B9C94A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Pharmacy Counseling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1CEE3-5D48-1B46-8F27-85D2F5541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Purchase products only with independent lab verification of</a:t>
            </a:r>
          </a:p>
          <a:p>
            <a:pPr lvl="1"/>
            <a:r>
              <a:rPr lang="en-US" dirty="0"/>
              <a:t>CBD dose</a:t>
            </a:r>
          </a:p>
          <a:p>
            <a:pPr lvl="1"/>
            <a:r>
              <a:rPr lang="en-US" dirty="0"/>
              <a:t>THC percentage </a:t>
            </a:r>
          </a:p>
          <a:p>
            <a:pPr lvl="1"/>
            <a:r>
              <a:rPr lang="en-US" dirty="0"/>
              <a:t>Lack of contamination/adulteration</a:t>
            </a:r>
          </a:p>
          <a:p>
            <a:r>
              <a:rPr lang="en-US" dirty="0"/>
              <a:t>Provide full disclosure to healthcare professionals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Remember….If patients are going to be using CBD they may as well use it well</a:t>
            </a:r>
          </a:p>
        </p:txBody>
      </p:sp>
    </p:spTree>
    <p:extLst>
      <p:ext uri="{BB962C8B-B14F-4D97-AF65-F5344CB8AC3E}">
        <p14:creationId xmlns:p14="http://schemas.microsoft.com/office/powerpoint/2010/main" val="8601039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57A3B-6092-5541-8F9B-EF7D4F226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 ??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6B723E-FD19-C84D-AF83-2AF6A993FF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4514" y="1930400"/>
            <a:ext cx="6142808" cy="405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95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84429-37E5-C348-8304-91B4F2388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Endocannabinoid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C2946-BAEB-B84F-803B-FFBD6C792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CBD stimulates endocannabinoid synthesis interfering with </a:t>
            </a:r>
            <a:r>
              <a:rPr lang="en-US" dirty="0" err="1"/>
              <a:t>degredation</a:t>
            </a:r>
            <a:r>
              <a:rPr lang="en-US" dirty="0"/>
              <a:t> effectively upregulating the ECS system (improving receptor functionality to ‘power up’ the ECS system)</a:t>
            </a:r>
          </a:p>
          <a:p>
            <a:pPr marL="0" indent="0">
              <a:buNone/>
            </a:pPr>
            <a:r>
              <a:rPr lang="en-US" dirty="0"/>
              <a:t>	CBD						AEA							2-AG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72CCD0-AEC3-A748-A9DD-FB2BAA6A5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317" y="3864401"/>
            <a:ext cx="2731908" cy="1463040"/>
          </a:xfrm>
          <a:prstGeom prst="rect">
            <a:avLst/>
          </a:prstGeom>
        </p:spPr>
      </p:pic>
      <p:pic>
        <p:nvPicPr>
          <p:cNvPr id="5" name="Picture 4" descr="/Users/johnfares/Desktop/AEA_image.png">
            <a:extLst>
              <a:ext uri="{FF2B5EF4-FFF2-40B4-BE49-F238E27FC236}">
                <a16:creationId xmlns:a16="http://schemas.microsoft.com/office/drawing/2014/main" id="{70689448-4F56-1141-929D-CDA003217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225" y="3990098"/>
            <a:ext cx="2377440" cy="16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C869C8-0841-0E45-87D1-E93E3E02FF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996" y="3771147"/>
            <a:ext cx="2194560" cy="164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98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F1963-7831-2A4D-A1DA-67BDC1067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Action at the receptor level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2F6C96C-FCE3-8941-A560-6D880AB865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79" y="2160588"/>
            <a:ext cx="4536280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54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00B3B-395F-1F4C-A56C-D73A3381D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ECS claims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9879F-A86C-354C-B319-23B8C6C24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4243"/>
            <a:ext cx="8596668" cy="4557119"/>
          </a:xfrm>
        </p:spPr>
        <p:txBody>
          <a:bodyPr>
            <a:normAutofit/>
          </a:bodyPr>
          <a:lstStyle/>
          <a:p>
            <a:r>
              <a:rPr lang="en-US" sz="2400" dirty="0"/>
              <a:t>Vital to the body’s ability to maintain optimal health</a:t>
            </a:r>
          </a:p>
          <a:p>
            <a:r>
              <a:rPr lang="en-US" sz="2400" dirty="0"/>
              <a:t>Involved in a wide variety of processes and regulates</a:t>
            </a:r>
          </a:p>
          <a:p>
            <a:pPr lvl="1"/>
            <a:r>
              <a:rPr lang="en-US" sz="2400" dirty="0"/>
              <a:t>Pain, stress, memory, mood, appetite, sleep, metabolism, immune function, emotional behavior</a:t>
            </a:r>
          </a:p>
          <a:p>
            <a:r>
              <a:rPr lang="en-US" sz="2400" dirty="0"/>
              <a:t>Low endogenous CBD levels impact depression, anxiety, pain management, ADHD, PTSD, insomnia………..</a:t>
            </a:r>
          </a:p>
          <a:p>
            <a:r>
              <a:rPr lang="en-US" sz="2400" dirty="0"/>
              <a:t>Exogenous CBD supports the ECS system to help keep the body in balance</a:t>
            </a:r>
          </a:p>
        </p:txBody>
      </p:sp>
    </p:spTree>
    <p:extLst>
      <p:ext uri="{BB962C8B-B14F-4D97-AF65-F5344CB8AC3E}">
        <p14:creationId xmlns:p14="http://schemas.microsoft.com/office/powerpoint/2010/main" val="587148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21080-92D4-5740-845E-33FEF99FC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is CBD? </a:t>
            </a:r>
            <a:br>
              <a:rPr lang="en-US" dirty="0"/>
            </a:br>
            <a:r>
              <a:rPr lang="en-US" dirty="0"/>
              <a:t>Generally…..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24DC6-D946-7049-AB09-F61F95A729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CBD is a novel product</a:t>
            </a:r>
          </a:p>
          <a:p>
            <a:r>
              <a:rPr lang="en-US" dirty="0"/>
              <a:t>Largely unregulated</a:t>
            </a:r>
          </a:p>
          <a:p>
            <a:r>
              <a:rPr lang="en-US" dirty="0"/>
              <a:t>Has little or no clinical evidence</a:t>
            </a:r>
          </a:p>
          <a:p>
            <a:r>
              <a:rPr lang="en-US" dirty="0"/>
              <a:t>Many anecdotal proclamations</a:t>
            </a:r>
          </a:p>
          <a:p>
            <a:r>
              <a:rPr lang="en-US" dirty="0"/>
              <a:t>Stigma associated with marijuana</a:t>
            </a:r>
          </a:p>
          <a:p>
            <a:r>
              <a:rPr lang="en-US" dirty="0"/>
              <a:t>Confusing legality that makes many consumers hesitant</a:t>
            </a:r>
          </a:p>
          <a:p>
            <a:r>
              <a:rPr lang="en-US" dirty="0"/>
              <a:t>Major source of education of CBD users from friends, family, and the internet.</a:t>
            </a:r>
          </a:p>
        </p:txBody>
      </p:sp>
    </p:spTree>
    <p:extLst>
      <p:ext uri="{BB962C8B-B14F-4D97-AF65-F5344CB8AC3E}">
        <p14:creationId xmlns:p14="http://schemas.microsoft.com/office/powerpoint/2010/main" val="49940600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52702</TotalTime>
  <Words>3527</Words>
  <Application>Microsoft Macintosh PowerPoint</Application>
  <PresentationFormat>Widescreen</PresentationFormat>
  <Paragraphs>535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2" baseType="lpstr">
      <vt:lpstr>Arial</vt:lpstr>
      <vt:lpstr>Calibri</vt:lpstr>
      <vt:lpstr>Trebuchet MS</vt:lpstr>
      <vt:lpstr>Wingdings 3</vt:lpstr>
      <vt:lpstr>Facet</vt:lpstr>
      <vt:lpstr>Demystifying CBD Confusion, Hype and Hope Cheryl Stoukides, BScPharm, PharmD, RPh </vt:lpstr>
      <vt:lpstr>Objectives</vt:lpstr>
      <vt:lpstr>PowerPoint Presentation</vt:lpstr>
      <vt:lpstr>CBD Marketplace</vt:lpstr>
      <vt:lpstr>Endocannabinoid System</vt:lpstr>
      <vt:lpstr>Endocannabinoid System</vt:lpstr>
      <vt:lpstr>Action at the receptor level</vt:lpstr>
      <vt:lpstr>ECS claims </vt:lpstr>
      <vt:lpstr>What is CBD?  Generally…..</vt:lpstr>
      <vt:lpstr>What is CBD Actually……</vt:lpstr>
      <vt:lpstr>CBD Claims</vt:lpstr>
      <vt:lpstr>THC vs CBD in the ECS</vt:lpstr>
      <vt:lpstr>CBD Types Phytocannabinoids: Plant Derived</vt:lpstr>
      <vt:lpstr>Synthetic Cannabinoids</vt:lpstr>
      <vt:lpstr>“Prescription CBD” Epidiolex</vt:lpstr>
      <vt:lpstr>Epidiolex  FDA Approval</vt:lpstr>
      <vt:lpstr>Study 1: Dravet Syndrome Adjunctive CBD vs Placebo: Adverse Events </vt:lpstr>
      <vt:lpstr>Study 2: Lennox-Gastaut Syndrome Adjunctive CBD vs Placebo</vt:lpstr>
      <vt:lpstr>Study 3: Lennox-Gastaut Syndrome Adjunctive High/Low dose CBD vs Placebo</vt:lpstr>
      <vt:lpstr>Safety: Drug Interactions</vt:lpstr>
      <vt:lpstr>Epidiolex: Dosing in Seizure</vt:lpstr>
      <vt:lpstr>CBD Useful For??</vt:lpstr>
      <vt:lpstr>CBD: Study Limitations</vt:lpstr>
      <vt:lpstr>CBD in Other Epilepsy Syndromes</vt:lpstr>
      <vt:lpstr>CBD/THC and Autism </vt:lpstr>
      <vt:lpstr>Addiction/Chronic Pain Treatment Opioid abuse </vt:lpstr>
      <vt:lpstr>Spasticity and Pain</vt:lpstr>
      <vt:lpstr>Pain with HPV Vaccine </vt:lpstr>
      <vt:lpstr>Chronic Pain in Renal Transplant</vt:lpstr>
      <vt:lpstr>Anxiety: Public Speaking</vt:lpstr>
      <vt:lpstr>Anxiety and Sleep</vt:lpstr>
      <vt:lpstr>Arthritis Foundation Guidance</vt:lpstr>
      <vt:lpstr>Relative Strength of Evidence</vt:lpstr>
      <vt:lpstr>Relative Strength of Evidence</vt:lpstr>
      <vt:lpstr>CBD and PETS Seizure Activity</vt:lpstr>
      <vt:lpstr>CBD and PETS Osteoarthritis</vt:lpstr>
      <vt:lpstr>CBD…..Is it legal ?</vt:lpstr>
      <vt:lpstr>Muddy Waters</vt:lpstr>
      <vt:lpstr>Agricultural Improvement Act aka 2018 Farm Bill </vt:lpstr>
      <vt:lpstr>Legal Considerations</vt:lpstr>
      <vt:lpstr>Legal Considerations</vt:lpstr>
      <vt:lpstr>Product Selection: Considerations</vt:lpstr>
      <vt:lpstr>Types of CBD</vt:lpstr>
      <vt:lpstr>Products by Plant</vt:lpstr>
      <vt:lpstr>Potential Added Components</vt:lpstr>
      <vt:lpstr>Product Selection Considerations</vt:lpstr>
      <vt:lpstr>Product Selection Considerations</vt:lpstr>
      <vt:lpstr>Non Prescription CBD</vt:lpstr>
      <vt:lpstr>Product Labeling: CBD : CBG : CBC</vt:lpstr>
      <vt:lpstr>Product Labeling</vt:lpstr>
      <vt:lpstr>Product Labeling</vt:lpstr>
      <vt:lpstr>The Vetting Process </vt:lpstr>
      <vt:lpstr>Available Formulations</vt:lpstr>
      <vt:lpstr>How much should you take?</vt:lpstr>
      <vt:lpstr>Pharmacy Counseling Role</vt:lpstr>
      <vt:lpstr>Pharmacy Counseling Role</vt:lpstr>
      <vt:lpstr>Questions ??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CBD Products</dc:title>
  <dc:creator>Cheryl Stoukides</dc:creator>
  <cp:lastModifiedBy>Cheryl Stoukides</cp:lastModifiedBy>
  <cp:revision>240</cp:revision>
  <dcterms:created xsi:type="dcterms:W3CDTF">2019-06-11T22:45:37Z</dcterms:created>
  <dcterms:modified xsi:type="dcterms:W3CDTF">2020-10-08T14:31:32Z</dcterms:modified>
</cp:coreProperties>
</file>